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  <p:sldMasterId id="2147483709" r:id="rId3"/>
    <p:sldMasterId id="2147483722" r:id="rId4"/>
    <p:sldMasterId id="2147483748" r:id="rId5"/>
  </p:sldMasterIdLst>
  <p:notesMasterIdLst>
    <p:notesMasterId r:id="rId37"/>
  </p:notesMasterIdLst>
  <p:handoutMasterIdLst>
    <p:handoutMasterId r:id="rId38"/>
  </p:handoutMasterIdLst>
  <p:sldIdLst>
    <p:sldId id="257" r:id="rId6"/>
    <p:sldId id="372" r:id="rId7"/>
    <p:sldId id="375" r:id="rId8"/>
    <p:sldId id="332" r:id="rId9"/>
    <p:sldId id="437" r:id="rId10"/>
    <p:sldId id="350" r:id="rId11"/>
    <p:sldId id="346" r:id="rId12"/>
    <p:sldId id="333" r:id="rId13"/>
    <p:sldId id="442" r:id="rId14"/>
    <p:sldId id="412" r:id="rId15"/>
    <p:sldId id="413" r:id="rId16"/>
    <p:sldId id="438" r:id="rId17"/>
    <p:sldId id="439" r:id="rId18"/>
    <p:sldId id="431" r:id="rId19"/>
    <p:sldId id="430" r:id="rId20"/>
    <p:sldId id="432" r:id="rId21"/>
    <p:sldId id="433" r:id="rId22"/>
    <p:sldId id="434" r:id="rId23"/>
    <p:sldId id="415" r:id="rId24"/>
    <p:sldId id="416" r:id="rId25"/>
    <p:sldId id="417" r:id="rId26"/>
    <p:sldId id="419" r:id="rId27"/>
    <p:sldId id="418" r:id="rId28"/>
    <p:sldId id="420" r:id="rId29"/>
    <p:sldId id="428" r:id="rId30"/>
    <p:sldId id="421" r:id="rId31"/>
    <p:sldId id="321" r:id="rId32"/>
    <p:sldId id="427" r:id="rId33"/>
    <p:sldId id="320" r:id="rId34"/>
    <p:sldId id="440" r:id="rId35"/>
    <p:sldId id="443" r:id="rId36"/>
  </p:sldIdLst>
  <p:sldSz cx="9144000" cy="6858000" type="screen4x3"/>
  <p:notesSz cx="70231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9900"/>
    <a:srgbClr val="D3F1D4"/>
    <a:srgbClr val="A8E2A9"/>
    <a:srgbClr val="808000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35" autoAdjust="0"/>
    <p:restoredTop sz="90049" autoAdjust="0"/>
  </p:normalViewPr>
  <p:slideViewPr>
    <p:cSldViewPr>
      <p:cViewPr>
        <p:scale>
          <a:sx n="60" d="100"/>
          <a:sy n="60" d="100"/>
        </p:scale>
        <p:origin x="-61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+mn-lt"/>
              </a:defRPr>
            </a:pPr>
            <a:r>
              <a:rPr lang="es-MX" sz="2000" u="sng" dirty="0">
                <a:latin typeface="+mn-lt"/>
              </a:rPr>
              <a:t>Obesidad </a:t>
            </a:r>
            <a:r>
              <a:rPr lang="es-MX" sz="2000" dirty="0">
                <a:latin typeface="+mn-lt"/>
              </a:rPr>
              <a:t>en diferentes países, 2010</a:t>
            </a:r>
          </a:p>
          <a:p>
            <a:pPr>
              <a:defRPr>
                <a:latin typeface="+mn-lt"/>
              </a:defRPr>
            </a:pPr>
            <a:r>
              <a:rPr lang="es-MX" sz="1600" b="0" dirty="0">
                <a:latin typeface="+mn-lt"/>
              </a:rPr>
              <a:t>(% del total de población)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2618855804285273E-2"/>
          <c:y val="0.17098933997771454"/>
          <c:w val="0.91192161209389666"/>
          <c:h val="0.58425339193396086"/>
        </c:manualLayout>
      </c:layout>
      <c:barChart>
        <c:barDir val="col"/>
        <c:grouping val="clustered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1"/>
            <c:spPr>
              <a:solidFill>
                <a:schemeClr val="accent2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dLblPos val="outEnd"/>
            <c:showVal val="1"/>
          </c:dLbls>
          <c:cat>
            <c:strRef>
              <c:f>'Obesity, total (M)'!$AL$24:$AL$39</c:f>
              <c:strCache>
                <c:ptCount val="16"/>
                <c:pt idx="0">
                  <c:v>United States</c:v>
                </c:pt>
                <c:pt idx="1">
                  <c:v>Mexico (2006)</c:v>
                </c:pt>
                <c:pt idx="2">
                  <c:v>Hungary (2009)</c:v>
                </c:pt>
                <c:pt idx="3">
                  <c:v>New Zealand (2009)</c:v>
                </c:pt>
                <c:pt idx="4">
                  <c:v>United Kingdom</c:v>
                </c:pt>
                <c:pt idx="5">
                  <c:v>Chile (2009)</c:v>
                </c:pt>
                <c:pt idx="6">
                  <c:v>Australia (2007)</c:v>
                </c:pt>
                <c:pt idx="7">
                  <c:v>Canada (2008)</c:v>
                </c:pt>
                <c:pt idx="8">
                  <c:v>Ireland (2007)</c:v>
                </c:pt>
                <c:pt idx="9">
                  <c:v>Luxembourg</c:v>
                </c:pt>
                <c:pt idx="10">
                  <c:v>OECD</c:v>
                </c:pt>
                <c:pt idx="11">
                  <c:v>Czech Republic</c:v>
                </c:pt>
                <c:pt idx="12">
                  <c:v>Finland (2007)</c:v>
                </c:pt>
                <c:pt idx="13">
                  <c:v>Slovak Republic (2008)</c:v>
                </c:pt>
                <c:pt idx="14">
                  <c:v>Korea</c:v>
                </c:pt>
                <c:pt idx="15">
                  <c:v>Japan</c:v>
                </c:pt>
              </c:strCache>
            </c:strRef>
          </c:cat>
          <c:val>
            <c:numRef>
              <c:f>'Obesity, total (M)'!$AM$24:$AM$39</c:f>
              <c:numCache>
                <c:formatCode>0.0</c:formatCode>
                <c:ptCount val="16"/>
                <c:pt idx="0">
                  <c:v>35.9</c:v>
                </c:pt>
                <c:pt idx="1">
                  <c:v>30</c:v>
                </c:pt>
                <c:pt idx="2">
                  <c:v>28.5</c:v>
                </c:pt>
                <c:pt idx="3">
                  <c:v>27.8</c:v>
                </c:pt>
                <c:pt idx="4">
                  <c:v>26.1</c:v>
                </c:pt>
                <c:pt idx="5">
                  <c:v>25.1</c:v>
                </c:pt>
                <c:pt idx="6">
                  <c:v>24.6</c:v>
                </c:pt>
                <c:pt idx="7">
                  <c:v>24.2</c:v>
                </c:pt>
                <c:pt idx="8">
                  <c:v>23</c:v>
                </c:pt>
                <c:pt idx="9">
                  <c:v>22.5</c:v>
                </c:pt>
                <c:pt idx="10">
                  <c:v>22.2</c:v>
                </c:pt>
                <c:pt idx="11">
                  <c:v>21</c:v>
                </c:pt>
                <c:pt idx="12">
                  <c:v>20.2</c:v>
                </c:pt>
                <c:pt idx="13">
                  <c:v>16.899999999999999</c:v>
                </c:pt>
                <c:pt idx="14">
                  <c:v>4.0999999999999996</c:v>
                </c:pt>
                <c:pt idx="15">
                  <c:v>3.5</c:v>
                </c:pt>
              </c:numCache>
            </c:numRef>
          </c:val>
        </c:ser>
        <c:gapWidth val="60"/>
        <c:axId val="115286400"/>
        <c:axId val="115287936"/>
      </c:barChart>
      <c:catAx>
        <c:axId val="115286400"/>
        <c:scaling>
          <c:orientation val="minMax"/>
        </c:scaling>
        <c:axPos val="b"/>
        <c:tickLblPos val="nextTo"/>
        <c:crossAx val="115287936"/>
        <c:crosses val="autoZero"/>
        <c:auto val="1"/>
        <c:lblAlgn val="ctr"/>
        <c:lblOffset val="100"/>
      </c:catAx>
      <c:valAx>
        <c:axId val="1152879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% de población</a:t>
                </a:r>
              </a:p>
            </c:rich>
          </c:tx>
          <c:layout>
            <c:manualLayout>
              <c:xMode val="edge"/>
              <c:yMode val="edge"/>
              <c:x val="1.0070808888162922E-2"/>
              <c:y val="0.38046014442141701"/>
            </c:manualLayout>
          </c:layout>
        </c:title>
        <c:numFmt formatCode="0.0" sourceLinked="1"/>
        <c:tickLblPos val="nextTo"/>
        <c:crossAx val="11528640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</c:chart>
  <c:txPr>
    <a:bodyPr/>
    <a:lstStyle/>
    <a:p>
      <a:pPr>
        <a:defRPr>
          <a:latin typeface="Arial Narrow" pitchFamily="34" charset="0"/>
        </a:defRPr>
      </a:pPr>
      <a:endParaRPr lang="es-MX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Hoja4!$F$3</c:f>
              <c:strCache>
                <c:ptCount val="1"/>
                <c:pt idx="0">
                  <c:v>Niños 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solidFill>
                <a:sysClr val="windowText" lastClr="000000"/>
              </a:solidFill>
            </a:ln>
          </c:spPr>
          <c:dPt>
            <c:idx val="3"/>
            <c:spPr>
              <a:solidFill>
                <a:srgbClr val="F79646">
                  <a:lumMod val="75000"/>
                </a:srgbClr>
              </a:solidFill>
              <a:ln>
                <a:solidFill>
                  <a:sysClr val="windowText" lastClr="000000"/>
                </a:solidFill>
              </a:ln>
            </c:spPr>
          </c:dPt>
          <c:dLbls>
            <c:showVal val="1"/>
          </c:dLbls>
          <c:cat>
            <c:strRef>
              <c:f>Hoja4!$E$4:$E$15</c:f>
              <c:strCache>
                <c:ptCount val="12"/>
                <c:pt idx="0">
                  <c:v>Grecia </c:v>
                </c:pt>
                <c:pt idx="1">
                  <c:v>E.U</c:v>
                </c:pt>
                <c:pt idx="2">
                  <c:v>Italia </c:v>
                </c:pt>
                <c:pt idx="3">
                  <c:v>México </c:v>
                </c:pt>
                <c:pt idx="4">
                  <c:v>Nueva Zelanda </c:v>
                </c:pt>
                <c:pt idx="5">
                  <c:v>Chile </c:v>
                </c:pt>
                <c:pt idx="6">
                  <c:v>Reino Unido </c:v>
                </c:pt>
                <c:pt idx="7">
                  <c:v>España</c:v>
                </c:pt>
                <c:pt idx="8">
                  <c:v>OCDE</c:v>
                </c:pt>
                <c:pt idx="9">
                  <c:v>Suiza </c:v>
                </c:pt>
                <c:pt idx="10">
                  <c:v>Corea </c:v>
                </c:pt>
                <c:pt idx="11">
                  <c:v>China</c:v>
                </c:pt>
              </c:strCache>
            </c:strRef>
          </c:cat>
          <c:val>
            <c:numRef>
              <c:f>Hoja4!$F$4:$F$15</c:f>
              <c:numCache>
                <c:formatCode>General</c:formatCode>
                <c:ptCount val="12"/>
                <c:pt idx="0">
                  <c:v>37</c:v>
                </c:pt>
                <c:pt idx="1">
                  <c:v>35.9</c:v>
                </c:pt>
                <c:pt idx="2">
                  <c:v>30.9</c:v>
                </c:pt>
                <c:pt idx="3">
                  <c:v>29</c:v>
                </c:pt>
                <c:pt idx="4">
                  <c:v>28.8</c:v>
                </c:pt>
                <c:pt idx="5">
                  <c:v>27.1</c:v>
                </c:pt>
                <c:pt idx="6">
                  <c:v>26.6</c:v>
                </c:pt>
                <c:pt idx="7">
                  <c:v>22.9</c:v>
                </c:pt>
                <c:pt idx="8">
                  <c:v>21.4</c:v>
                </c:pt>
                <c:pt idx="9">
                  <c:v>13.1</c:v>
                </c:pt>
                <c:pt idx="10">
                  <c:v>9.9</c:v>
                </c:pt>
                <c:pt idx="11">
                  <c:v>4.5</c:v>
                </c:pt>
              </c:numCache>
            </c:numRef>
          </c:val>
        </c:ser>
        <c:ser>
          <c:idx val="1"/>
          <c:order val="1"/>
          <c:tx>
            <c:strRef>
              <c:f>Hoja4!$G$3</c:f>
              <c:strCache>
                <c:ptCount val="1"/>
                <c:pt idx="0">
                  <c:v>Niñas 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>
              <a:solidFill>
                <a:sysClr val="windowText" lastClr="000000"/>
              </a:solidFill>
            </a:ln>
          </c:spPr>
          <c:dPt>
            <c:idx val="3"/>
            <c:spPr>
              <a:solidFill>
                <a:srgbClr val="1F497D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</c:spPr>
          </c:dPt>
          <c:dLbls>
            <c:showVal val="1"/>
          </c:dLbls>
          <c:cat>
            <c:strRef>
              <c:f>Hoja4!$E$4:$E$15</c:f>
              <c:strCache>
                <c:ptCount val="12"/>
                <c:pt idx="0">
                  <c:v>Grecia </c:v>
                </c:pt>
                <c:pt idx="1">
                  <c:v>E.U</c:v>
                </c:pt>
                <c:pt idx="2">
                  <c:v>Italia </c:v>
                </c:pt>
                <c:pt idx="3">
                  <c:v>México </c:v>
                </c:pt>
                <c:pt idx="4">
                  <c:v>Nueva Zelanda </c:v>
                </c:pt>
                <c:pt idx="5">
                  <c:v>Chile </c:v>
                </c:pt>
                <c:pt idx="6">
                  <c:v>Reino Unido </c:v>
                </c:pt>
                <c:pt idx="7">
                  <c:v>España</c:v>
                </c:pt>
                <c:pt idx="8">
                  <c:v>OCDE</c:v>
                </c:pt>
                <c:pt idx="9">
                  <c:v>Suiza </c:v>
                </c:pt>
                <c:pt idx="10">
                  <c:v>Corea </c:v>
                </c:pt>
                <c:pt idx="11">
                  <c:v>China</c:v>
                </c:pt>
              </c:strCache>
            </c:strRef>
          </c:cat>
          <c:val>
            <c:numRef>
              <c:f>Hoja4!$G$4:$G$15</c:f>
              <c:numCache>
                <c:formatCode>General</c:formatCode>
                <c:ptCount val="12"/>
                <c:pt idx="0">
                  <c:v>45</c:v>
                </c:pt>
                <c:pt idx="1">
                  <c:v>35</c:v>
                </c:pt>
                <c:pt idx="2">
                  <c:v>32.4</c:v>
                </c:pt>
                <c:pt idx="3">
                  <c:v>28.1</c:v>
                </c:pt>
                <c:pt idx="4">
                  <c:v>28.2</c:v>
                </c:pt>
                <c:pt idx="5">
                  <c:v>28.6</c:v>
                </c:pt>
                <c:pt idx="6">
                  <c:v>22.7</c:v>
                </c:pt>
                <c:pt idx="7">
                  <c:v>32.9</c:v>
                </c:pt>
                <c:pt idx="8">
                  <c:v>22.9</c:v>
                </c:pt>
                <c:pt idx="9">
                  <c:v>16.7</c:v>
                </c:pt>
                <c:pt idx="10">
                  <c:v>16.2</c:v>
                </c:pt>
                <c:pt idx="11">
                  <c:v>5.9</c:v>
                </c:pt>
              </c:numCache>
            </c:numRef>
          </c:val>
        </c:ser>
        <c:dLbls>
          <c:showVal val="1"/>
        </c:dLbls>
        <c:gapWidth val="75"/>
        <c:axId val="118426240"/>
        <c:axId val="118432128"/>
      </c:barChart>
      <c:catAx>
        <c:axId val="1184262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 Narrow" pitchFamily="34" charset="0"/>
              </a:defRPr>
            </a:pPr>
            <a:endParaRPr lang="es-MX"/>
          </a:p>
        </c:txPr>
        <c:crossAx val="118432128"/>
        <c:crosses val="autoZero"/>
        <c:auto val="1"/>
        <c:lblAlgn val="ctr"/>
        <c:lblOffset val="100"/>
      </c:catAx>
      <c:valAx>
        <c:axId val="11843212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 Narrow" pitchFamily="34" charset="0"/>
              </a:defRPr>
            </a:pPr>
            <a:endParaRPr lang="es-MX"/>
          </a:p>
        </c:txPr>
        <c:crossAx val="118426240"/>
        <c:crosses val="autoZero"/>
        <c:crossBetween val="between"/>
        <c:majorUnit val="10"/>
      </c:valAx>
      <c:spPr>
        <a:ln>
          <a:solidFill>
            <a:sysClr val="window" lastClr="FFFFFF">
              <a:lumMod val="50000"/>
            </a:sysClr>
          </a:solidFill>
        </a:ln>
      </c:spPr>
    </c:plotArea>
    <c:legend>
      <c:legendPos val="b"/>
      <c:layout/>
      <c:txPr>
        <a:bodyPr/>
        <a:lstStyle/>
        <a:p>
          <a:pPr>
            <a:defRPr sz="1400">
              <a:latin typeface="Arial Narrow" pitchFamily="34" charset="0"/>
            </a:defRPr>
          </a:pPr>
          <a:endParaRPr lang="es-MX"/>
        </a:p>
      </c:txPr>
    </c:legend>
    <c:plotVisOnly val="1"/>
    <c:dispBlanksAs val="gap"/>
  </c:chart>
  <c:externalData r:id="rId2"/>
  <c:userShapes r:id="rId3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A5920-8668-4159-84BC-2A5C826E957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6A903FF-1DE5-44EB-9D25-5641CC340BE7}">
      <dgm:prSet phldrT="[Texto]" custT="1"/>
      <dgm:spPr/>
      <dgm:t>
        <a:bodyPr/>
        <a:lstStyle/>
        <a:p>
          <a:endParaRPr lang="es-MX" sz="1800" dirty="0"/>
        </a:p>
      </dgm:t>
    </dgm:pt>
    <dgm:pt modelId="{420A06FE-A552-4FE8-ACE9-976B7498506D}" type="parTrans" cxnId="{9AB72243-F528-4FBC-AD78-4074660E2EF1}">
      <dgm:prSet/>
      <dgm:spPr/>
      <dgm:t>
        <a:bodyPr/>
        <a:lstStyle/>
        <a:p>
          <a:endParaRPr lang="es-MX" sz="2000"/>
        </a:p>
      </dgm:t>
    </dgm:pt>
    <dgm:pt modelId="{B53EAB07-4FE7-4870-8915-32F6A655E593}" type="sibTrans" cxnId="{9AB72243-F528-4FBC-AD78-4074660E2EF1}">
      <dgm:prSet/>
      <dgm:spPr/>
      <dgm:t>
        <a:bodyPr/>
        <a:lstStyle/>
        <a:p>
          <a:endParaRPr lang="es-MX" sz="2000"/>
        </a:p>
      </dgm:t>
    </dgm:pt>
    <dgm:pt modelId="{58C4324A-2A7D-472C-9C0C-750C466DFE6F}">
      <dgm:prSet phldrT="[Texto]" custT="1"/>
      <dgm:spPr/>
      <dgm:t>
        <a:bodyPr/>
        <a:lstStyle/>
        <a:p>
          <a:r>
            <a:rPr lang="es-MX" sz="1800" dirty="0" smtClean="0"/>
            <a:t>Las tendencias de aumento y de las diferencias sociales en la obesidad, hacen que las minorías y aquellos </a:t>
          </a:r>
          <a:r>
            <a:rPr lang="es-MX" sz="1800" b="1" dirty="0" smtClean="0"/>
            <a:t>estratos de la población con menor nivel educativo y socioeconómico puedan ser los más afectados. </a:t>
          </a:r>
          <a:endParaRPr lang="es-MX" sz="1800" dirty="0"/>
        </a:p>
      </dgm:t>
    </dgm:pt>
    <dgm:pt modelId="{8FA5C1B2-2499-4695-86FA-602FB8622029}" type="parTrans" cxnId="{B75524FD-4C44-4887-A1F1-2FAF35A59F1B}">
      <dgm:prSet/>
      <dgm:spPr/>
      <dgm:t>
        <a:bodyPr/>
        <a:lstStyle/>
        <a:p>
          <a:endParaRPr lang="es-MX" sz="2000"/>
        </a:p>
      </dgm:t>
    </dgm:pt>
    <dgm:pt modelId="{420A3619-2690-4CF5-8B74-F76830417089}" type="sibTrans" cxnId="{B75524FD-4C44-4887-A1F1-2FAF35A59F1B}">
      <dgm:prSet/>
      <dgm:spPr/>
      <dgm:t>
        <a:bodyPr/>
        <a:lstStyle/>
        <a:p>
          <a:endParaRPr lang="es-MX" sz="2000"/>
        </a:p>
      </dgm:t>
    </dgm:pt>
    <dgm:pt modelId="{390D6FCE-A395-46D4-A47B-FD997CD0C490}">
      <dgm:prSet phldrT="[Texto]" custT="1"/>
      <dgm:spPr/>
      <dgm:t>
        <a:bodyPr/>
        <a:lstStyle/>
        <a:p>
          <a:r>
            <a:rPr lang="es-MX" sz="2000" dirty="0" smtClean="0"/>
            <a:t>La obesidad y la desnutrición coexisten en poblaciones y regiones de estratos socioeconómicos desfavorecidos, en las mismas familias (madres con obesidad y niños desnutridos) y aun en el mismo individuo (obesidad con retraso crónico del crecimiento)</a:t>
          </a:r>
          <a:endParaRPr lang="es-MX" sz="2000" dirty="0"/>
        </a:p>
      </dgm:t>
    </dgm:pt>
    <dgm:pt modelId="{5E05FEAD-F813-4A83-968A-14FE40227101}" type="parTrans" cxnId="{4D5E99E4-8BA9-4BD8-B7AE-A44A038D1082}">
      <dgm:prSet/>
      <dgm:spPr/>
      <dgm:t>
        <a:bodyPr/>
        <a:lstStyle/>
        <a:p>
          <a:endParaRPr lang="es-MX" sz="2000"/>
        </a:p>
      </dgm:t>
    </dgm:pt>
    <dgm:pt modelId="{5B32EC4F-EE09-4C1F-9DDA-7217CC2CE122}" type="sibTrans" cxnId="{4D5E99E4-8BA9-4BD8-B7AE-A44A038D1082}">
      <dgm:prSet/>
      <dgm:spPr/>
      <dgm:t>
        <a:bodyPr/>
        <a:lstStyle/>
        <a:p>
          <a:endParaRPr lang="es-MX" sz="2000"/>
        </a:p>
      </dgm:t>
    </dgm:pt>
    <dgm:pt modelId="{6F873AB7-436D-4A14-B4F4-AF5EC0B64C76}">
      <dgm:prSet phldrT="[Texto]" custT="1"/>
      <dgm:spPr/>
      <dgm:t>
        <a:bodyPr/>
        <a:lstStyle/>
        <a:p>
          <a:r>
            <a:rPr lang="es-MX" sz="1600" dirty="0" smtClean="0"/>
            <a:t>Las altas prevalencias de sobrepeso y obesidad se debe principalmente a </a:t>
          </a:r>
          <a:r>
            <a:rPr lang="es-MX" sz="1600" b="1" dirty="0" smtClean="0"/>
            <a:t>cambios</a:t>
          </a:r>
          <a:r>
            <a:rPr lang="es-MX" sz="1600" dirty="0" smtClean="0"/>
            <a:t> importantes </a:t>
          </a:r>
          <a:r>
            <a:rPr lang="es-MX" sz="1600" b="1" dirty="0" smtClean="0"/>
            <a:t>en la alimentación </a:t>
          </a:r>
          <a:r>
            <a:rPr lang="es-MX" sz="1600" dirty="0" smtClean="0"/>
            <a:t>de la población, al patrón de </a:t>
          </a:r>
          <a:r>
            <a:rPr lang="es-MX" sz="1600" b="1" dirty="0" smtClean="0"/>
            <a:t>actividad física </a:t>
          </a:r>
          <a:r>
            <a:rPr lang="es-MX" sz="1600" dirty="0" smtClean="0"/>
            <a:t>y a otros factores de índole sociocultural, todo lo cual se ha manifestado en un proceso de </a:t>
          </a:r>
          <a:r>
            <a:rPr lang="es-MX" sz="1600" b="1" dirty="0" smtClean="0"/>
            <a:t>transición nutricional</a:t>
          </a:r>
          <a:r>
            <a:rPr lang="es-MX" sz="1600" dirty="0" smtClean="0"/>
            <a:t>. </a:t>
          </a:r>
          <a:endParaRPr lang="es-MX" sz="1600" dirty="0"/>
        </a:p>
      </dgm:t>
    </dgm:pt>
    <dgm:pt modelId="{B23731E4-C5EE-43E3-8274-E6E813E08F98}" type="parTrans" cxnId="{F4CB8E38-7D32-4B47-8B18-61A851CD1A8D}">
      <dgm:prSet/>
      <dgm:spPr/>
      <dgm:t>
        <a:bodyPr/>
        <a:lstStyle/>
        <a:p>
          <a:endParaRPr lang="es-MX" sz="2000"/>
        </a:p>
      </dgm:t>
    </dgm:pt>
    <dgm:pt modelId="{672AF47E-9F5D-4C13-9AB0-CD53A73895F0}" type="sibTrans" cxnId="{F4CB8E38-7D32-4B47-8B18-61A851CD1A8D}">
      <dgm:prSet/>
      <dgm:spPr/>
      <dgm:t>
        <a:bodyPr/>
        <a:lstStyle/>
        <a:p>
          <a:endParaRPr lang="es-MX" sz="2000"/>
        </a:p>
      </dgm:t>
    </dgm:pt>
    <dgm:pt modelId="{30E80067-B774-4531-8FBA-2732200D3F67}">
      <dgm:prSet phldrT="[Texto]" custT="1"/>
      <dgm:spPr/>
      <dgm:t>
        <a:bodyPr/>
        <a:lstStyle/>
        <a:p>
          <a:endParaRPr lang="es-MX" sz="2000" dirty="0"/>
        </a:p>
      </dgm:t>
    </dgm:pt>
    <dgm:pt modelId="{04230E9B-8BE0-4016-8962-25346BDD4F6E}" type="sibTrans" cxnId="{6836736C-2270-4A14-A05D-2E06CA6CACE9}">
      <dgm:prSet/>
      <dgm:spPr/>
      <dgm:t>
        <a:bodyPr/>
        <a:lstStyle/>
        <a:p>
          <a:endParaRPr lang="es-MX" sz="2000"/>
        </a:p>
      </dgm:t>
    </dgm:pt>
    <dgm:pt modelId="{46AB353E-2F43-4AAD-BDA3-73A68A33523E}" type="parTrans" cxnId="{6836736C-2270-4A14-A05D-2E06CA6CACE9}">
      <dgm:prSet/>
      <dgm:spPr/>
      <dgm:t>
        <a:bodyPr/>
        <a:lstStyle/>
        <a:p>
          <a:endParaRPr lang="es-MX" sz="2000"/>
        </a:p>
      </dgm:t>
    </dgm:pt>
    <dgm:pt modelId="{0DDA22C8-3BA3-47F3-B620-D223A319C4A6}" type="pres">
      <dgm:prSet presAssocID="{D25A5920-8668-4159-84BC-2A5C826E95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3F464CF-4548-4E0F-8037-696F72DCBBF1}" type="pres">
      <dgm:prSet presAssocID="{30E80067-B774-4531-8FBA-2732200D3F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4A7DCB-5C7C-4FAB-89C4-D0BF2C2FAD18}" type="pres">
      <dgm:prSet presAssocID="{04230E9B-8BE0-4016-8962-25346BDD4F6E}" presName="sibTrans" presStyleCnt="0"/>
      <dgm:spPr/>
    </dgm:pt>
    <dgm:pt modelId="{2E02F571-1E88-44A6-8F88-13EE12593FD6}" type="pres">
      <dgm:prSet presAssocID="{76A903FF-1DE5-44EB-9D25-5641CC340B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4467C4-1BA6-40E1-9614-C14D0BC3F1D0}" type="pres">
      <dgm:prSet presAssocID="{B53EAB07-4FE7-4870-8915-32F6A655E593}" presName="sibTrans" presStyleCnt="0"/>
      <dgm:spPr/>
    </dgm:pt>
    <dgm:pt modelId="{2DD41129-A5EC-41AD-AFA9-F678045EE58C}" type="pres">
      <dgm:prSet presAssocID="{390D6FCE-A395-46D4-A47B-FD997CD0C4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D5E99E4-8BA9-4BD8-B7AE-A44A038D1082}" srcId="{D25A5920-8668-4159-84BC-2A5C826E957E}" destId="{390D6FCE-A395-46D4-A47B-FD997CD0C490}" srcOrd="2" destOrd="0" parTransId="{5E05FEAD-F813-4A83-968A-14FE40227101}" sibTransId="{5B32EC4F-EE09-4C1F-9DDA-7217CC2CE122}"/>
    <dgm:cxn modelId="{1AF1465F-CF7A-4114-9F2F-9E299B540D4D}" type="presOf" srcId="{390D6FCE-A395-46D4-A47B-FD997CD0C490}" destId="{2DD41129-A5EC-41AD-AFA9-F678045EE58C}" srcOrd="0" destOrd="0" presId="urn:microsoft.com/office/officeart/2005/8/layout/hList6"/>
    <dgm:cxn modelId="{D6119893-4DC3-4B72-B494-30646F8259D6}" type="presOf" srcId="{D25A5920-8668-4159-84BC-2A5C826E957E}" destId="{0DDA22C8-3BA3-47F3-B620-D223A319C4A6}" srcOrd="0" destOrd="0" presId="urn:microsoft.com/office/officeart/2005/8/layout/hList6"/>
    <dgm:cxn modelId="{2B58C29F-38CB-4BBF-8B8E-1A24F35850A8}" type="presOf" srcId="{58C4324A-2A7D-472C-9C0C-750C466DFE6F}" destId="{2E02F571-1E88-44A6-8F88-13EE12593FD6}" srcOrd="0" destOrd="1" presId="urn:microsoft.com/office/officeart/2005/8/layout/hList6"/>
    <dgm:cxn modelId="{4C8BBBEC-8F7F-4616-BF49-389B927C4604}" type="presOf" srcId="{30E80067-B774-4531-8FBA-2732200D3F67}" destId="{C3F464CF-4548-4E0F-8037-696F72DCBBF1}" srcOrd="0" destOrd="0" presId="urn:microsoft.com/office/officeart/2005/8/layout/hList6"/>
    <dgm:cxn modelId="{7833A2AE-454E-41DC-B411-ABD8B524C00F}" type="presOf" srcId="{76A903FF-1DE5-44EB-9D25-5641CC340BE7}" destId="{2E02F571-1E88-44A6-8F88-13EE12593FD6}" srcOrd="0" destOrd="0" presId="urn:microsoft.com/office/officeart/2005/8/layout/hList6"/>
    <dgm:cxn modelId="{A5B717BF-6103-4505-9E91-1696AC5D3662}" type="presOf" srcId="{6F873AB7-436D-4A14-B4F4-AF5EC0B64C76}" destId="{C3F464CF-4548-4E0F-8037-696F72DCBBF1}" srcOrd="0" destOrd="1" presId="urn:microsoft.com/office/officeart/2005/8/layout/hList6"/>
    <dgm:cxn modelId="{9AB72243-F528-4FBC-AD78-4074660E2EF1}" srcId="{D25A5920-8668-4159-84BC-2A5C826E957E}" destId="{76A903FF-1DE5-44EB-9D25-5641CC340BE7}" srcOrd="1" destOrd="0" parTransId="{420A06FE-A552-4FE8-ACE9-976B7498506D}" sibTransId="{B53EAB07-4FE7-4870-8915-32F6A655E593}"/>
    <dgm:cxn modelId="{B75524FD-4C44-4887-A1F1-2FAF35A59F1B}" srcId="{76A903FF-1DE5-44EB-9D25-5641CC340BE7}" destId="{58C4324A-2A7D-472C-9C0C-750C466DFE6F}" srcOrd="0" destOrd="0" parTransId="{8FA5C1B2-2499-4695-86FA-602FB8622029}" sibTransId="{420A3619-2690-4CF5-8B74-F76830417089}"/>
    <dgm:cxn modelId="{F4CB8E38-7D32-4B47-8B18-61A851CD1A8D}" srcId="{30E80067-B774-4531-8FBA-2732200D3F67}" destId="{6F873AB7-436D-4A14-B4F4-AF5EC0B64C76}" srcOrd="0" destOrd="0" parTransId="{B23731E4-C5EE-43E3-8274-E6E813E08F98}" sibTransId="{672AF47E-9F5D-4C13-9AB0-CD53A73895F0}"/>
    <dgm:cxn modelId="{6836736C-2270-4A14-A05D-2E06CA6CACE9}" srcId="{D25A5920-8668-4159-84BC-2A5C826E957E}" destId="{30E80067-B774-4531-8FBA-2732200D3F67}" srcOrd="0" destOrd="0" parTransId="{46AB353E-2F43-4AAD-BDA3-73A68A33523E}" sibTransId="{04230E9B-8BE0-4016-8962-25346BDD4F6E}"/>
    <dgm:cxn modelId="{CF976A76-B233-4CB1-829F-1C6C29D1C747}" type="presParOf" srcId="{0DDA22C8-3BA3-47F3-B620-D223A319C4A6}" destId="{C3F464CF-4548-4E0F-8037-696F72DCBBF1}" srcOrd="0" destOrd="0" presId="urn:microsoft.com/office/officeart/2005/8/layout/hList6"/>
    <dgm:cxn modelId="{A2D3E034-A21E-49D4-9748-DF03E7B291F5}" type="presParOf" srcId="{0DDA22C8-3BA3-47F3-B620-D223A319C4A6}" destId="{4B4A7DCB-5C7C-4FAB-89C4-D0BF2C2FAD18}" srcOrd="1" destOrd="0" presId="urn:microsoft.com/office/officeart/2005/8/layout/hList6"/>
    <dgm:cxn modelId="{9E3197AB-B765-4D35-BBF5-53B464D7AB08}" type="presParOf" srcId="{0DDA22C8-3BA3-47F3-B620-D223A319C4A6}" destId="{2E02F571-1E88-44A6-8F88-13EE12593FD6}" srcOrd="2" destOrd="0" presId="urn:microsoft.com/office/officeart/2005/8/layout/hList6"/>
    <dgm:cxn modelId="{51AE44C2-A4B8-4269-8027-FFF1FE17F613}" type="presParOf" srcId="{0DDA22C8-3BA3-47F3-B620-D223A319C4A6}" destId="{2A4467C4-1BA6-40E1-9614-C14D0BC3F1D0}" srcOrd="3" destOrd="0" presId="urn:microsoft.com/office/officeart/2005/8/layout/hList6"/>
    <dgm:cxn modelId="{063B7782-E25F-407D-B9EC-B0F87D6460CB}" type="presParOf" srcId="{0DDA22C8-3BA3-47F3-B620-D223A319C4A6}" destId="{2DD41129-A5EC-41AD-AFA9-F678045EE58C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95AD4-7B30-4D9B-AD5D-A6B628878E0B}" type="doc">
      <dgm:prSet loTypeId="urn:microsoft.com/office/officeart/2005/8/layout/hierarchy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267CDACB-61CF-4F01-BF41-19AB2638ED6C}">
      <dgm:prSet phldrT="[Texto]" custT="1"/>
      <dgm:spPr/>
      <dgm:t>
        <a:bodyPr/>
        <a:lstStyle/>
        <a:p>
          <a:r>
            <a:rPr lang="es-MX" sz="3600" dirty="0" smtClean="0"/>
            <a:t>En los pobres la obesidad se asocia, entre otros, con:</a:t>
          </a:r>
          <a:endParaRPr lang="es-MX" sz="3600" dirty="0"/>
        </a:p>
      </dgm:t>
    </dgm:pt>
    <dgm:pt modelId="{EE87B19A-5554-4D8F-B32A-04BE807354EC}" type="parTrans" cxnId="{D0EFF69C-01DA-406E-9312-38EA6D4D04C5}">
      <dgm:prSet/>
      <dgm:spPr/>
      <dgm:t>
        <a:bodyPr/>
        <a:lstStyle/>
        <a:p>
          <a:endParaRPr lang="es-MX"/>
        </a:p>
      </dgm:t>
    </dgm:pt>
    <dgm:pt modelId="{883A5698-928A-4BB1-992E-176ED4B5F59C}" type="sibTrans" cxnId="{D0EFF69C-01DA-406E-9312-38EA6D4D04C5}">
      <dgm:prSet/>
      <dgm:spPr/>
      <dgm:t>
        <a:bodyPr/>
        <a:lstStyle/>
        <a:p>
          <a:endParaRPr lang="es-MX"/>
        </a:p>
      </dgm:t>
    </dgm:pt>
    <dgm:pt modelId="{1954D0E1-04DB-45B2-B082-FDDCB52D7FC0}">
      <dgm:prSet phldrT="[Texto]" custT="1"/>
      <dgm:spPr/>
      <dgm:t>
        <a:bodyPr/>
        <a:lstStyle/>
        <a:p>
          <a:r>
            <a:rPr lang="es-MX" sz="2000" dirty="0" smtClean="0"/>
            <a:t>Episodios de desnutrición en la edad temprana, incluso durante la vida intrauterina</a:t>
          </a:r>
          <a:endParaRPr lang="es-MX" sz="2000" dirty="0"/>
        </a:p>
      </dgm:t>
    </dgm:pt>
    <dgm:pt modelId="{01082E5F-D9BA-427F-A085-668F106B9283}" type="parTrans" cxnId="{7083863B-879F-437D-8909-B5FEA255F04F}">
      <dgm:prSet/>
      <dgm:spPr/>
      <dgm:t>
        <a:bodyPr/>
        <a:lstStyle/>
        <a:p>
          <a:endParaRPr lang="es-MX"/>
        </a:p>
      </dgm:t>
    </dgm:pt>
    <dgm:pt modelId="{A03ECA6C-3061-4C3B-AC7A-A16E5B55E6C8}" type="sibTrans" cxnId="{7083863B-879F-437D-8909-B5FEA255F04F}">
      <dgm:prSet/>
      <dgm:spPr/>
      <dgm:t>
        <a:bodyPr/>
        <a:lstStyle/>
        <a:p>
          <a:endParaRPr lang="es-MX"/>
        </a:p>
      </dgm:t>
    </dgm:pt>
    <dgm:pt modelId="{B17D13C6-FD14-41F0-B065-4F89E1103A55}">
      <dgm:prSet phldrT="[Texto]" custT="1"/>
      <dgm:spPr/>
      <dgm:t>
        <a:bodyPr/>
        <a:lstStyle/>
        <a:p>
          <a:r>
            <a:rPr lang="es-MX" sz="1800" dirty="0" smtClean="0"/>
            <a:t>Estas carencias generan una respuesta de adaptación al escaso aporte de energía que, en sucesivas etapas de mayores ingestiones, pueden producir como resultado un aumento de peso.</a:t>
          </a:r>
          <a:endParaRPr lang="es-MX" sz="1800" dirty="0"/>
        </a:p>
      </dgm:t>
    </dgm:pt>
    <dgm:pt modelId="{2F27DC0E-CC94-49CA-AE5A-385D95CDCF59}" type="parTrans" cxnId="{82C78EC0-6E8A-47B8-86B4-D2603C7AD514}">
      <dgm:prSet/>
      <dgm:spPr/>
      <dgm:t>
        <a:bodyPr/>
        <a:lstStyle/>
        <a:p>
          <a:endParaRPr lang="es-MX"/>
        </a:p>
      </dgm:t>
    </dgm:pt>
    <dgm:pt modelId="{F2CE928C-F0CD-4B6A-892F-8B97D9C9C33B}" type="sibTrans" cxnId="{82C78EC0-6E8A-47B8-86B4-D2603C7AD514}">
      <dgm:prSet/>
      <dgm:spPr/>
      <dgm:t>
        <a:bodyPr/>
        <a:lstStyle/>
        <a:p>
          <a:endParaRPr lang="es-MX"/>
        </a:p>
      </dgm:t>
    </dgm:pt>
    <dgm:pt modelId="{E540506B-85BC-4381-93F2-3ABCB274A66E}">
      <dgm:prSet/>
      <dgm:spPr/>
      <dgm:t>
        <a:bodyPr/>
        <a:lstStyle/>
        <a:p>
          <a:r>
            <a:rPr lang="es-MX" dirty="0" smtClean="0"/>
            <a:t>A factores alimentarios, socioculturales y de género, que se relaciona con el acceso a una alimentación correcta</a:t>
          </a:r>
        </a:p>
      </dgm:t>
    </dgm:pt>
    <dgm:pt modelId="{CCC7E0D9-8F65-4594-B3D3-A7CD9F81BD94}" type="parTrans" cxnId="{C50F765A-85D7-425C-8749-8C2A973BFF43}">
      <dgm:prSet/>
      <dgm:spPr/>
      <dgm:t>
        <a:bodyPr/>
        <a:lstStyle/>
        <a:p>
          <a:endParaRPr lang="es-MX"/>
        </a:p>
      </dgm:t>
    </dgm:pt>
    <dgm:pt modelId="{1870C4DC-8F43-4F03-87A3-6463D6EC94C4}" type="sibTrans" cxnId="{C50F765A-85D7-425C-8749-8C2A973BFF43}">
      <dgm:prSet/>
      <dgm:spPr/>
      <dgm:t>
        <a:bodyPr/>
        <a:lstStyle/>
        <a:p>
          <a:endParaRPr lang="es-MX"/>
        </a:p>
      </dgm:t>
    </dgm:pt>
    <dgm:pt modelId="{8E3F370A-9321-4F2D-997C-57B8DD02E33C}" type="pres">
      <dgm:prSet presAssocID="{6A495AD4-7B30-4D9B-AD5D-A6B628878E0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59103469-A132-4F81-8B60-2A6F1E884B41}" type="pres">
      <dgm:prSet presAssocID="{267CDACB-61CF-4F01-BF41-19AB2638ED6C}" presName="vertOne" presStyleCnt="0"/>
      <dgm:spPr/>
    </dgm:pt>
    <dgm:pt modelId="{BF6F6399-6C60-4B75-A2BD-BE4D53E8B225}" type="pres">
      <dgm:prSet presAssocID="{267CDACB-61CF-4F01-BF41-19AB2638ED6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3D92826-DCE0-44E8-9178-66DDD92B1130}" type="pres">
      <dgm:prSet presAssocID="{267CDACB-61CF-4F01-BF41-19AB2638ED6C}" presName="parTransOne" presStyleCnt="0"/>
      <dgm:spPr/>
    </dgm:pt>
    <dgm:pt modelId="{C6CF673E-2CEF-4E3B-A1C4-0BE8373DA86D}" type="pres">
      <dgm:prSet presAssocID="{267CDACB-61CF-4F01-BF41-19AB2638ED6C}" presName="horzOne" presStyleCnt="0"/>
      <dgm:spPr/>
    </dgm:pt>
    <dgm:pt modelId="{F6BD162B-3EFF-47FA-A4C3-30BC9E4CC528}" type="pres">
      <dgm:prSet presAssocID="{1954D0E1-04DB-45B2-B082-FDDCB52D7FC0}" presName="vertTwo" presStyleCnt="0"/>
      <dgm:spPr/>
    </dgm:pt>
    <dgm:pt modelId="{B2A65D77-FA92-4716-BA93-C6FE2888927B}" type="pres">
      <dgm:prSet presAssocID="{1954D0E1-04DB-45B2-B082-FDDCB52D7FC0}" presName="txTwo" presStyleLbl="node2" presStyleIdx="0" presStyleCnt="2" custScaleX="11075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71B3FC-DE50-4B07-8AEE-4034297F7B7A}" type="pres">
      <dgm:prSet presAssocID="{1954D0E1-04DB-45B2-B082-FDDCB52D7FC0}" presName="parTransTwo" presStyleCnt="0"/>
      <dgm:spPr/>
    </dgm:pt>
    <dgm:pt modelId="{59A196BC-BA65-4FBC-8182-0C8BDF59C874}" type="pres">
      <dgm:prSet presAssocID="{1954D0E1-04DB-45B2-B082-FDDCB52D7FC0}" presName="horzTwo" presStyleCnt="0"/>
      <dgm:spPr/>
    </dgm:pt>
    <dgm:pt modelId="{0770E30B-C7F4-4CAC-BDC9-145DE4CD95DC}" type="pres">
      <dgm:prSet presAssocID="{B17D13C6-FD14-41F0-B065-4F89E1103A55}" presName="vertThree" presStyleCnt="0"/>
      <dgm:spPr/>
    </dgm:pt>
    <dgm:pt modelId="{BC0A2F2A-D140-46EB-95D6-03D7E890B9C9}" type="pres">
      <dgm:prSet presAssocID="{B17D13C6-FD14-41F0-B065-4F89E1103A55}" presName="txThree" presStyleLbl="node3" presStyleIdx="0" presStyleCnt="1" custScaleX="687637" custLinFactX="102743" custLinFactNeighborX="200000" custLinFactNeighborY="11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F7248B4-B429-48E8-9C0B-AD0B6F134EA5}" type="pres">
      <dgm:prSet presAssocID="{B17D13C6-FD14-41F0-B065-4F89E1103A55}" presName="horzThree" presStyleCnt="0"/>
      <dgm:spPr/>
    </dgm:pt>
    <dgm:pt modelId="{57AA15F1-89F0-4463-989B-0366E2227483}" type="pres">
      <dgm:prSet presAssocID="{A03ECA6C-3061-4C3B-AC7A-A16E5B55E6C8}" presName="sibSpaceTwo" presStyleCnt="0"/>
      <dgm:spPr/>
    </dgm:pt>
    <dgm:pt modelId="{A1CE5F35-901F-4EFA-9BF8-C1D74DA61FDD}" type="pres">
      <dgm:prSet presAssocID="{E540506B-85BC-4381-93F2-3ABCB274A66E}" presName="vertTwo" presStyleCnt="0"/>
      <dgm:spPr/>
    </dgm:pt>
    <dgm:pt modelId="{C77B10FA-3132-4B45-8F28-3BC11AC7E34F}" type="pres">
      <dgm:prSet presAssocID="{E540506B-85BC-4381-93F2-3ABCB274A66E}" presName="txTwo" presStyleLbl="node2" presStyleIdx="1" presStyleCnt="2" custScaleX="64786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07A7DB7-1671-401C-8091-83ED6ED8D999}" type="pres">
      <dgm:prSet presAssocID="{E540506B-85BC-4381-93F2-3ABCB274A66E}" presName="horzTwo" presStyleCnt="0"/>
      <dgm:spPr/>
    </dgm:pt>
  </dgm:ptLst>
  <dgm:cxnLst>
    <dgm:cxn modelId="{BB8B6F88-5117-4588-B932-1DA05C04C59B}" type="presOf" srcId="{E540506B-85BC-4381-93F2-3ABCB274A66E}" destId="{C77B10FA-3132-4B45-8F28-3BC11AC7E34F}" srcOrd="0" destOrd="0" presId="urn:microsoft.com/office/officeart/2005/8/layout/hierarchy4"/>
    <dgm:cxn modelId="{82C78EC0-6E8A-47B8-86B4-D2603C7AD514}" srcId="{1954D0E1-04DB-45B2-B082-FDDCB52D7FC0}" destId="{B17D13C6-FD14-41F0-B065-4F89E1103A55}" srcOrd="0" destOrd="0" parTransId="{2F27DC0E-CC94-49CA-AE5A-385D95CDCF59}" sibTransId="{F2CE928C-F0CD-4B6A-892F-8B97D9C9C33B}"/>
    <dgm:cxn modelId="{C50F765A-85D7-425C-8749-8C2A973BFF43}" srcId="{267CDACB-61CF-4F01-BF41-19AB2638ED6C}" destId="{E540506B-85BC-4381-93F2-3ABCB274A66E}" srcOrd="1" destOrd="0" parTransId="{CCC7E0D9-8F65-4594-B3D3-A7CD9F81BD94}" sibTransId="{1870C4DC-8F43-4F03-87A3-6463D6EC94C4}"/>
    <dgm:cxn modelId="{D0EFF69C-01DA-406E-9312-38EA6D4D04C5}" srcId="{6A495AD4-7B30-4D9B-AD5D-A6B628878E0B}" destId="{267CDACB-61CF-4F01-BF41-19AB2638ED6C}" srcOrd="0" destOrd="0" parTransId="{EE87B19A-5554-4D8F-B32A-04BE807354EC}" sibTransId="{883A5698-928A-4BB1-992E-176ED4B5F59C}"/>
    <dgm:cxn modelId="{7083863B-879F-437D-8909-B5FEA255F04F}" srcId="{267CDACB-61CF-4F01-BF41-19AB2638ED6C}" destId="{1954D0E1-04DB-45B2-B082-FDDCB52D7FC0}" srcOrd="0" destOrd="0" parTransId="{01082E5F-D9BA-427F-A085-668F106B9283}" sibTransId="{A03ECA6C-3061-4C3B-AC7A-A16E5B55E6C8}"/>
    <dgm:cxn modelId="{61F5DB24-B4FA-4948-B4FC-27C4906EE8A5}" type="presOf" srcId="{B17D13C6-FD14-41F0-B065-4F89E1103A55}" destId="{BC0A2F2A-D140-46EB-95D6-03D7E890B9C9}" srcOrd="0" destOrd="0" presId="urn:microsoft.com/office/officeart/2005/8/layout/hierarchy4"/>
    <dgm:cxn modelId="{376B94BB-CF9A-45F0-9401-80DF7B6C001C}" type="presOf" srcId="{267CDACB-61CF-4F01-BF41-19AB2638ED6C}" destId="{BF6F6399-6C60-4B75-A2BD-BE4D53E8B225}" srcOrd="0" destOrd="0" presId="urn:microsoft.com/office/officeart/2005/8/layout/hierarchy4"/>
    <dgm:cxn modelId="{9CE59BB6-29D2-40EF-8BAD-5537AED70F2A}" type="presOf" srcId="{6A495AD4-7B30-4D9B-AD5D-A6B628878E0B}" destId="{8E3F370A-9321-4F2D-997C-57B8DD02E33C}" srcOrd="0" destOrd="0" presId="urn:microsoft.com/office/officeart/2005/8/layout/hierarchy4"/>
    <dgm:cxn modelId="{E6B3CD8D-F0E7-44F3-B87B-DB7DB110947B}" type="presOf" srcId="{1954D0E1-04DB-45B2-B082-FDDCB52D7FC0}" destId="{B2A65D77-FA92-4716-BA93-C6FE2888927B}" srcOrd="0" destOrd="0" presId="urn:microsoft.com/office/officeart/2005/8/layout/hierarchy4"/>
    <dgm:cxn modelId="{10497A31-B8B8-4CA5-833C-669103A671C5}" type="presParOf" srcId="{8E3F370A-9321-4F2D-997C-57B8DD02E33C}" destId="{59103469-A132-4F81-8B60-2A6F1E884B41}" srcOrd="0" destOrd="0" presId="urn:microsoft.com/office/officeart/2005/8/layout/hierarchy4"/>
    <dgm:cxn modelId="{36068E03-DC01-4A7F-9AE6-A07176FD8370}" type="presParOf" srcId="{59103469-A132-4F81-8B60-2A6F1E884B41}" destId="{BF6F6399-6C60-4B75-A2BD-BE4D53E8B225}" srcOrd="0" destOrd="0" presId="urn:microsoft.com/office/officeart/2005/8/layout/hierarchy4"/>
    <dgm:cxn modelId="{28F8776C-2961-4802-B7DF-159EEACDE338}" type="presParOf" srcId="{59103469-A132-4F81-8B60-2A6F1E884B41}" destId="{33D92826-DCE0-44E8-9178-66DDD92B1130}" srcOrd="1" destOrd="0" presId="urn:microsoft.com/office/officeart/2005/8/layout/hierarchy4"/>
    <dgm:cxn modelId="{AC09FCCA-8CC5-42C9-8178-1D16169A790C}" type="presParOf" srcId="{59103469-A132-4F81-8B60-2A6F1E884B41}" destId="{C6CF673E-2CEF-4E3B-A1C4-0BE8373DA86D}" srcOrd="2" destOrd="0" presId="urn:microsoft.com/office/officeart/2005/8/layout/hierarchy4"/>
    <dgm:cxn modelId="{5CAD2B80-4CF2-4EDC-ACF8-782FA11B4531}" type="presParOf" srcId="{C6CF673E-2CEF-4E3B-A1C4-0BE8373DA86D}" destId="{F6BD162B-3EFF-47FA-A4C3-30BC9E4CC528}" srcOrd="0" destOrd="0" presId="urn:microsoft.com/office/officeart/2005/8/layout/hierarchy4"/>
    <dgm:cxn modelId="{D3BED7FE-7139-412E-80BA-29AFB6C3BE16}" type="presParOf" srcId="{F6BD162B-3EFF-47FA-A4C3-30BC9E4CC528}" destId="{B2A65D77-FA92-4716-BA93-C6FE2888927B}" srcOrd="0" destOrd="0" presId="urn:microsoft.com/office/officeart/2005/8/layout/hierarchy4"/>
    <dgm:cxn modelId="{295D16C0-E521-4F14-B45E-0F0C1E829039}" type="presParOf" srcId="{F6BD162B-3EFF-47FA-A4C3-30BC9E4CC528}" destId="{F671B3FC-DE50-4B07-8AEE-4034297F7B7A}" srcOrd="1" destOrd="0" presId="urn:microsoft.com/office/officeart/2005/8/layout/hierarchy4"/>
    <dgm:cxn modelId="{24B6D069-527D-45C2-B855-B30FC0274B00}" type="presParOf" srcId="{F6BD162B-3EFF-47FA-A4C3-30BC9E4CC528}" destId="{59A196BC-BA65-4FBC-8182-0C8BDF59C874}" srcOrd="2" destOrd="0" presId="urn:microsoft.com/office/officeart/2005/8/layout/hierarchy4"/>
    <dgm:cxn modelId="{2E29385C-6FE5-4839-8A3D-EC451ED75B80}" type="presParOf" srcId="{59A196BC-BA65-4FBC-8182-0C8BDF59C874}" destId="{0770E30B-C7F4-4CAC-BDC9-145DE4CD95DC}" srcOrd="0" destOrd="0" presId="urn:microsoft.com/office/officeart/2005/8/layout/hierarchy4"/>
    <dgm:cxn modelId="{5C28CD90-F551-4595-8F64-C834C7BDEDCC}" type="presParOf" srcId="{0770E30B-C7F4-4CAC-BDC9-145DE4CD95DC}" destId="{BC0A2F2A-D140-46EB-95D6-03D7E890B9C9}" srcOrd="0" destOrd="0" presId="urn:microsoft.com/office/officeart/2005/8/layout/hierarchy4"/>
    <dgm:cxn modelId="{52056275-82AD-4784-871B-BF5EC6959C66}" type="presParOf" srcId="{0770E30B-C7F4-4CAC-BDC9-145DE4CD95DC}" destId="{7F7248B4-B429-48E8-9C0B-AD0B6F134EA5}" srcOrd="1" destOrd="0" presId="urn:microsoft.com/office/officeart/2005/8/layout/hierarchy4"/>
    <dgm:cxn modelId="{9E844D4E-2A4C-4AA3-9EB5-81A5200594DA}" type="presParOf" srcId="{C6CF673E-2CEF-4E3B-A1C4-0BE8373DA86D}" destId="{57AA15F1-89F0-4463-989B-0366E2227483}" srcOrd="1" destOrd="0" presId="urn:microsoft.com/office/officeart/2005/8/layout/hierarchy4"/>
    <dgm:cxn modelId="{241B0817-8EB4-4123-B9FB-4E2A4294C956}" type="presParOf" srcId="{C6CF673E-2CEF-4E3B-A1C4-0BE8373DA86D}" destId="{A1CE5F35-901F-4EFA-9BF8-C1D74DA61FDD}" srcOrd="2" destOrd="0" presId="urn:microsoft.com/office/officeart/2005/8/layout/hierarchy4"/>
    <dgm:cxn modelId="{CBFDECB3-63C8-49EA-982F-308FDDA13E26}" type="presParOf" srcId="{A1CE5F35-901F-4EFA-9BF8-C1D74DA61FDD}" destId="{C77B10FA-3132-4B45-8F28-3BC11AC7E34F}" srcOrd="0" destOrd="0" presId="urn:microsoft.com/office/officeart/2005/8/layout/hierarchy4"/>
    <dgm:cxn modelId="{C7078E5F-D585-40E6-A39B-168022FCD0AF}" type="presParOf" srcId="{A1CE5F35-901F-4EFA-9BF8-C1D74DA61FDD}" destId="{C07A7DB7-1671-401C-8091-83ED6ED8D999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3B332D-1C0F-4517-91B3-556FFDEFD3C4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05422DF-5C9E-4428-A0A7-6826989A7C07}">
      <dgm:prSet phldrT="[Texto]"/>
      <dgm:spPr/>
      <dgm:t>
        <a:bodyPr/>
        <a:lstStyle/>
        <a:p>
          <a:r>
            <a:rPr lang="es-MX" dirty="0" smtClean="0"/>
            <a:t>Cero hambre a partir de una alimentación y nutrición adecuada de las personas en pobreza multidimensional extrema y carencia de acceso a la alimentación</a:t>
          </a:r>
          <a:endParaRPr lang="es-MX" dirty="0"/>
        </a:p>
      </dgm:t>
    </dgm:pt>
    <dgm:pt modelId="{193E9E43-A46D-4B5A-8540-247512B929A4}" type="parTrans" cxnId="{18A10094-0DD0-424A-A00E-3EB9506EFEC7}">
      <dgm:prSet/>
      <dgm:spPr/>
      <dgm:t>
        <a:bodyPr/>
        <a:lstStyle/>
        <a:p>
          <a:endParaRPr lang="es-MX"/>
        </a:p>
      </dgm:t>
    </dgm:pt>
    <dgm:pt modelId="{9D58B246-E3E2-44B5-8716-8EEC058EA314}" type="sibTrans" cxnId="{18A10094-0DD0-424A-A00E-3EB9506EFEC7}">
      <dgm:prSet/>
      <dgm:spPr/>
      <dgm:t>
        <a:bodyPr/>
        <a:lstStyle/>
        <a:p>
          <a:endParaRPr lang="es-MX"/>
        </a:p>
      </dgm:t>
    </dgm:pt>
    <dgm:pt modelId="{A5F35640-A297-4261-A5E6-450C461FD2A6}">
      <dgm:prSet phldrT="[Texto]"/>
      <dgm:spPr/>
      <dgm:t>
        <a:bodyPr/>
        <a:lstStyle/>
        <a:p>
          <a:pPr rtl="0"/>
          <a:r>
            <a:rPr lang="es-MX" dirty="0" smtClean="0"/>
            <a:t>Eliminar la desnutrición infantil aguda y mejorar los indicadores de peso y talla de la niñez</a:t>
          </a:r>
          <a:endParaRPr lang="es-MX" dirty="0"/>
        </a:p>
      </dgm:t>
    </dgm:pt>
    <dgm:pt modelId="{77DF807A-CAF7-418A-891B-C89610F582BF}" type="parTrans" cxnId="{6078B2E3-6B54-49DA-90A8-4635AC8DB0EA}">
      <dgm:prSet/>
      <dgm:spPr/>
      <dgm:t>
        <a:bodyPr/>
        <a:lstStyle/>
        <a:p>
          <a:endParaRPr lang="es-MX"/>
        </a:p>
      </dgm:t>
    </dgm:pt>
    <dgm:pt modelId="{12A80C11-D480-4D27-BC0D-DDB3A756F3AF}" type="sibTrans" cxnId="{6078B2E3-6B54-49DA-90A8-4635AC8DB0EA}">
      <dgm:prSet/>
      <dgm:spPr/>
      <dgm:t>
        <a:bodyPr/>
        <a:lstStyle/>
        <a:p>
          <a:endParaRPr lang="es-MX"/>
        </a:p>
      </dgm:t>
    </dgm:pt>
    <dgm:pt modelId="{E19BB736-355D-47AF-A165-2C86FE518317}">
      <dgm:prSet phldrT="[Texto]"/>
      <dgm:spPr/>
      <dgm:t>
        <a:bodyPr/>
        <a:lstStyle/>
        <a:p>
          <a:r>
            <a:rPr lang="es-MX" b="0" i="0" u="none" dirty="0" smtClean="0"/>
            <a:t>Promover la participación comunitaria para la erradicación del hambre.</a:t>
          </a:r>
        </a:p>
      </dgm:t>
    </dgm:pt>
    <dgm:pt modelId="{6E5FE2D1-E13E-47B9-A604-72F0DCD851EA}" type="parTrans" cxnId="{75786CCE-6BCF-4CC6-96A0-3651B3BC60FD}">
      <dgm:prSet/>
      <dgm:spPr/>
      <dgm:t>
        <a:bodyPr/>
        <a:lstStyle/>
        <a:p>
          <a:endParaRPr lang="es-MX"/>
        </a:p>
      </dgm:t>
    </dgm:pt>
    <dgm:pt modelId="{CCE87720-2835-4304-9027-F9FD88BA01DB}" type="sibTrans" cxnId="{75786CCE-6BCF-4CC6-96A0-3651B3BC60FD}">
      <dgm:prSet/>
      <dgm:spPr/>
      <dgm:t>
        <a:bodyPr/>
        <a:lstStyle/>
        <a:p>
          <a:endParaRPr lang="es-MX"/>
        </a:p>
      </dgm:t>
    </dgm:pt>
    <dgm:pt modelId="{02177CDA-5158-498B-8804-E12332A436E4}">
      <dgm:prSet phldrT="[Texto]" phldr="1"/>
      <dgm:spPr/>
      <dgm:t>
        <a:bodyPr/>
        <a:lstStyle/>
        <a:p>
          <a:endParaRPr lang="es-MX" dirty="0"/>
        </a:p>
      </dgm:t>
    </dgm:pt>
    <dgm:pt modelId="{1C3CD624-871B-422B-B7B7-8A15C0C752FF}" type="sibTrans" cxnId="{DD214549-9B73-4FD7-AFA5-D67E2B66524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MX" dirty="0"/>
        </a:p>
      </dgm:t>
    </dgm:pt>
    <dgm:pt modelId="{D920F0FD-A7D3-4183-89DC-16C0F581CB80}" type="parTrans" cxnId="{DD214549-9B73-4FD7-AFA5-D67E2B66524C}">
      <dgm:prSet/>
      <dgm:spPr/>
      <dgm:t>
        <a:bodyPr/>
        <a:lstStyle/>
        <a:p>
          <a:endParaRPr lang="es-MX"/>
        </a:p>
      </dgm:t>
    </dgm:pt>
    <dgm:pt modelId="{3F15A5AB-E3A1-4E07-A7D8-1A0C013BE78B}" type="pres">
      <dgm:prSet presAssocID="{073B332D-1C0F-4517-91B3-556FFDEFD3C4}" presName="Name0" presStyleCnt="0">
        <dgm:presLayoutVars>
          <dgm:dir/>
        </dgm:presLayoutVars>
      </dgm:prSet>
      <dgm:spPr/>
      <dgm:t>
        <a:bodyPr/>
        <a:lstStyle/>
        <a:p>
          <a:endParaRPr lang="es-MX"/>
        </a:p>
      </dgm:t>
    </dgm:pt>
    <dgm:pt modelId="{EFB82A16-7C32-42EE-8755-9FE3BDED5701}" type="pres">
      <dgm:prSet presAssocID="{1C3CD624-871B-422B-B7B7-8A15C0C752FF}" presName="picture_1" presStyleLbl="bgImgPlace1" presStyleIdx="0" presStyleCnt="1"/>
      <dgm:spPr/>
      <dgm:t>
        <a:bodyPr/>
        <a:lstStyle/>
        <a:p>
          <a:endParaRPr lang="es-MX"/>
        </a:p>
      </dgm:t>
    </dgm:pt>
    <dgm:pt modelId="{BD07EE54-B27A-4940-8F1C-9F287D82D503}" type="pres">
      <dgm:prSet presAssocID="{02177CDA-5158-498B-8804-E12332A436E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7356CF-4D33-4262-911D-D91EEFFFA945}" type="pres">
      <dgm:prSet presAssocID="{073B332D-1C0F-4517-91B3-556FFDEFD3C4}" presName="linV" presStyleCnt="0"/>
      <dgm:spPr/>
    </dgm:pt>
    <dgm:pt modelId="{7A50C751-8A68-45D9-8DF6-89745FF1BB7E}" type="pres">
      <dgm:prSet presAssocID="{E05422DF-5C9E-4428-A0A7-6826989A7C07}" presName="pair" presStyleCnt="0"/>
      <dgm:spPr/>
    </dgm:pt>
    <dgm:pt modelId="{C0221462-558D-4479-A439-A20D076B3FFE}" type="pres">
      <dgm:prSet presAssocID="{E05422DF-5C9E-4428-A0A7-6826989A7C07}" presName="spaceH" presStyleLbl="node1" presStyleIdx="0" presStyleCnt="0"/>
      <dgm:spPr/>
    </dgm:pt>
    <dgm:pt modelId="{95E4A962-2D45-423B-959C-5C7C38D0E54C}" type="pres">
      <dgm:prSet presAssocID="{E05422DF-5C9E-4428-A0A7-6826989A7C07}" presName="desPictures" presStyleLbl="align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D3525536-E3D4-4C05-ADEF-EB0F46AA8CA0}" type="pres">
      <dgm:prSet presAssocID="{E05422DF-5C9E-4428-A0A7-6826989A7C07}" presName="desTextWrapper" presStyleCnt="0"/>
      <dgm:spPr/>
    </dgm:pt>
    <dgm:pt modelId="{DE07E54A-1BF2-4D93-97C2-C4B6CDA70597}" type="pres">
      <dgm:prSet presAssocID="{E05422DF-5C9E-4428-A0A7-6826989A7C07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BA3724-4178-4CED-A963-AEB544AC2FDC}" type="pres">
      <dgm:prSet presAssocID="{9D58B246-E3E2-44B5-8716-8EEC058EA314}" presName="spaceV" presStyleCnt="0"/>
      <dgm:spPr/>
    </dgm:pt>
    <dgm:pt modelId="{2988FC1C-0076-4BF9-B104-74EF5592AABD}" type="pres">
      <dgm:prSet presAssocID="{A5F35640-A297-4261-A5E6-450C461FD2A6}" presName="pair" presStyleCnt="0"/>
      <dgm:spPr/>
    </dgm:pt>
    <dgm:pt modelId="{D8A1E78E-14AB-4DAE-B286-9E527C4DE3A0}" type="pres">
      <dgm:prSet presAssocID="{A5F35640-A297-4261-A5E6-450C461FD2A6}" presName="spaceH" presStyleLbl="node1" presStyleIdx="0" presStyleCnt="0"/>
      <dgm:spPr/>
    </dgm:pt>
    <dgm:pt modelId="{59146ACB-7A3C-4D68-9CBA-EABB74458162}" type="pres">
      <dgm:prSet presAssocID="{A5F35640-A297-4261-A5E6-450C461FD2A6}" presName="desPictures" presStyleLbl="align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A62C367D-D17B-4097-A66C-2E656ECA3F37}" type="pres">
      <dgm:prSet presAssocID="{A5F35640-A297-4261-A5E6-450C461FD2A6}" presName="desTextWrapper" presStyleCnt="0"/>
      <dgm:spPr/>
    </dgm:pt>
    <dgm:pt modelId="{CDF0D300-5C85-4349-A340-C6C6262CD389}" type="pres">
      <dgm:prSet presAssocID="{A5F35640-A297-4261-A5E6-450C461FD2A6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71296C-33D3-4710-A382-CD91B1A9B6F3}" type="pres">
      <dgm:prSet presAssocID="{12A80C11-D480-4D27-BC0D-DDB3A756F3AF}" presName="spaceV" presStyleCnt="0"/>
      <dgm:spPr/>
    </dgm:pt>
    <dgm:pt modelId="{539573DF-BDC9-4563-A47D-B84DBE205334}" type="pres">
      <dgm:prSet presAssocID="{E19BB736-355D-47AF-A165-2C86FE518317}" presName="pair" presStyleCnt="0"/>
      <dgm:spPr/>
    </dgm:pt>
    <dgm:pt modelId="{85469BF8-4E30-4F8A-9D12-4E6A8772AECF}" type="pres">
      <dgm:prSet presAssocID="{E19BB736-355D-47AF-A165-2C86FE518317}" presName="spaceH" presStyleLbl="node1" presStyleIdx="0" presStyleCnt="0"/>
      <dgm:spPr/>
    </dgm:pt>
    <dgm:pt modelId="{F4F9895F-76A1-4F4F-98DD-62397C5B71C2}" type="pres">
      <dgm:prSet presAssocID="{E19BB736-355D-47AF-A165-2C86FE518317}" presName="desPictures" presStyleLbl="alignImgPlace1" presStyleIdx="2" presStyleCnt="3" custScaleX="80877" custScaleY="8315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s-MX"/>
        </a:p>
      </dgm:t>
    </dgm:pt>
    <dgm:pt modelId="{8D69841F-FA81-4E1F-9DE3-DE3DADC0E446}" type="pres">
      <dgm:prSet presAssocID="{E19BB736-355D-47AF-A165-2C86FE518317}" presName="desTextWrapper" presStyleCnt="0"/>
      <dgm:spPr/>
    </dgm:pt>
    <dgm:pt modelId="{22281967-CCE7-42E5-A13A-ED17B4D55ACA}" type="pres">
      <dgm:prSet presAssocID="{E19BB736-355D-47AF-A165-2C86FE518317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94F1F3-F8DF-4005-87E3-7DF9E99D5899}" type="pres">
      <dgm:prSet presAssocID="{073B332D-1C0F-4517-91B3-556FFDEFD3C4}" presName="maxNode" presStyleCnt="0"/>
      <dgm:spPr/>
    </dgm:pt>
    <dgm:pt modelId="{0F3E1E5A-AE7C-4D2B-9494-410CA9BFDF7D}" type="pres">
      <dgm:prSet presAssocID="{073B332D-1C0F-4517-91B3-556FFDEFD3C4}" presName="Name33" presStyleCnt="0"/>
      <dgm:spPr/>
    </dgm:pt>
  </dgm:ptLst>
  <dgm:cxnLst>
    <dgm:cxn modelId="{6078B2E3-6B54-49DA-90A8-4635AC8DB0EA}" srcId="{073B332D-1C0F-4517-91B3-556FFDEFD3C4}" destId="{A5F35640-A297-4261-A5E6-450C461FD2A6}" srcOrd="2" destOrd="0" parTransId="{77DF807A-CAF7-418A-891B-C89610F582BF}" sibTransId="{12A80C11-D480-4D27-BC0D-DDB3A756F3AF}"/>
    <dgm:cxn modelId="{EE17C156-3AF4-412F-BE2A-45CE6E4F5E33}" type="presOf" srcId="{E05422DF-5C9E-4428-A0A7-6826989A7C07}" destId="{DE07E54A-1BF2-4D93-97C2-C4B6CDA70597}" srcOrd="0" destOrd="0" presId="urn:microsoft.com/office/officeart/2008/layout/AccentedPicture"/>
    <dgm:cxn modelId="{BEC4D2C7-9A4D-403F-BB24-FF3241FDAF89}" type="presOf" srcId="{073B332D-1C0F-4517-91B3-556FFDEFD3C4}" destId="{3F15A5AB-E3A1-4E07-A7D8-1A0C013BE78B}" srcOrd="0" destOrd="0" presId="urn:microsoft.com/office/officeart/2008/layout/AccentedPicture"/>
    <dgm:cxn modelId="{84589218-325D-4218-AD44-1E066B149DE1}" type="presOf" srcId="{1C3CD624-871B-422B-B7B7-8A15C0C752FF}" destId="{EFB82A16-7C32-42EE-8755-9FE3BDED5701}" srcOrd="0" destOrd="0" presId="urn:microsoft.com/office/officeart/2008/layout/AccentedPicture"/>
    <dgm:cxn modelId="{DD214549-9B73-4FD7-AFA5-D67E2B66524C}" srcId="{073B332D-1C0F-4517-91B3-556FFDEFD3C4}" destId="{02177CDA-5158-498B-8804-E12332A436E4}" srcOrd="0" destOrd="0" parTransId="{D920F0FD-A7D3-4183-89DC-16C0F581CB80}" sibTransId="{1C3CD624-871B-422B-B7B7-8A15C0C752FF}"/>
    <dgm:cxn modelId="{DDE1CF05-C0AA-4612-B904-2BF71EEE2219}" type="presOf" srcId="{02177CDA-5158-498B-8804-E12332A436E4}" destId="{BD07EE54-B27A-4940-8F1C-9F287D82D503}" srcOrd="0" destOrd="0" presId="urn:microsoft.com/office/officeart/2008/layout/AccentedPicture"/>
    <dgm:cxn modelId="{18A10094-0DD0-424A-A00E-3EB9506EFEC7}" srcId="{073B332D-1C0F-4517-91B3-556FFDEFD3C4}" destId="{E05422DF-5C9E-4428-A0A7-6826989A7C07}" srcOrd="1" destOrd="0" parTransId="{193E9E43-A46D-4B5A-8540-247512B929A4}" sibTransId="{9D58B246-E3E2-44B5-8716-8EEC058EA314}"/>
    <dgm:cxn modelId="{75786CCE-6BCF-4CC6-96A0-3651B3BC60FD}" srcId="{073B332D-1C0F-4517-91B3-556FFDEFD3C4}" destId="{E19BB736-355D-47AF-A165-2C86FE518317}" srcOrd="3" destOrd="0" parTransId="{6E5FE2D1-E13E-47B9-A604-72F0DCD851EA}" sibTransId="{CCE87720-2835-4304-9027-F9FD88BA01DB}"/>
    <dgm:cxn modelId="{458BA3D0-5D10-4AB8-8CA4-E70390D58E5E}" type="presOf" srcId="{A5F35640-A297-4261-A5E6-450C461FD2A6}" destId="{CDF0D300-5C85-4349-A340-C6C6262CD389}" srcOrd="0" destOrd="0" presId="urn:microsoft.com/office/officeart/2008/layout/AccentedPicture"/>
    <dgm:cxn modelId="{ED57A524-2001-4088-8EC8-9EDFEE1E6760}" type="presOf" srcId="{E19BB736-355D-47AF-A165-2C86FE518317}" destId="{22281967-CCE7-42E5-A13A-ED17B4D55ACA}" srcOrd="0" destOrd="0" presId="urn:microsoft.com/office/officeart/2008/layout/AccentedPicture"/>
    <dgm:cxn modelId="{0A257553-6AC5-4141-8BD1-C4190F7A8AAE}" type="presParOf" srcId="{3F15A5AB-E3A1-4E07-A7D8-1A0C013BE78B}" destId="{EFB82A16-7C32-42EE-8755-9FE3BDED5701}" srcOrd="0" destOrd="0" presId="urn:microsoft.com/office/officeart/2008/layout/AccentedPicture"/>
    <dgm:cxn modelId="{E09A9A2B-2F28-4246-AFF5-AA657882E5F2}" type="presParOf" srcId="{3F15A5AB-E3A1-4E07-A7D8-1A0C013BE78B}" destId="{BD07EE54-B27A-4940-8F1C-9F287D82D503}" srcOrd="1" destOrd="0" presId="urn:microsoft.com/office/officeart/2008/layout/AccentedPicture"/>
    <dgm:cxn modelId="{40EA6AFC-26D5-4DA3-95CC-673DD1E09D20}" type="presParOf" srcId="{3F15A5AB-E3A1-4E07-A7D8-1A0C013BE78B}" destId="{F47356CF-4D33-4262-911D-D91EEFFFA945}" srcOrd="2" destOrd="0" presId="urn:microsoft.com/office/officeart/2008/layout/AccentedPicture"/>
    <dgm:cxn modelId="{9A67E431-206C-486B-858C-16BD7B61DD01}" type="presParOf" srcId="{F47356CF-4D33-4262-911D-D91EEFFFA945}" destId="{7A50C751-8A68-45D9-8DF6-89745FF1BB7E}" srcOrd="0" destOrd="0" presId="urn:microsoft.com/office/officeart/2008/layout/AccentedPicture"/>
    <dgm:cxn modelId="{503DC63B-4196-4D78-9BAB-7DDFBF33804A}" type="presParOf" srcId="{7A50C751-8A68-45D9-8DF6-89745FF1BB7E}" destId="{C0221462-558D-4479-A439-A20D076B3FFE}" srcOrd="0" destOrd="0" presId="urn:microsoft.com/office/officeart/2008/layout/AccentedPicture"/>
    <dgm:cxn modelId="{420DAF6C-F65C-4CB8-8DF2-B672EC54EF1C}" type="presParOf" srcId="{7A50C751-8A68-45D9-8DF6-89745FF1BB7E}" destId="{95E4A962-2D45-423B-959C-5C7C38D0E54C}" srcOrd="1" destOrd="0" presId="urn:microsoft.com/office/officeart/2008/layout/AccentedPicture"/>
    <dgm:cxn modelId="{6F5BAEC2-4C56-4573-A937-1A42708EC1CB}" type="presParOf" srcId="{7A50C751-8A68-45D9-8DF6-89745FF1BB7E}" destId="{D3525536-E3D4-4C05-ADEF-EB0F46AA8CA0}" srcOrd="2" destOrd="0" presId="urn:microsoft.com/office/officeart/2008/layout/AccentedPicture"/>
    <dgm:cxn modelId="{5664CEF5-6524-4641-947A-6EDE7F009D53}" type="presParOf" srcId="{D3525536-E3D4-4C05-ADEF-EB0F46AA8CA0}" destId="{DE07E54A-1BF2-4D93-97C2-C4B6CDA70597}" srcOrd="0" destOrd="0" presId="urn:microsoft.com/office/officeart/2008/layout/AccentedPicture"/>
    <dgm:cxn modelId="{A99A4324-A01E-4E7E-A1A1-9264062203A6}" type="presParOf" srcId="{F47356CF-4D33-4262-911D-D91EEFFFA945}" destId="{FABA3724-4178-4CED-A963-AEB544AC2FDC}" srcOrd="1" destOrd="0" presId="urn:microsoft.com/office/officeart/2008/layout/AccentedPicture"/>
    <dgm:cxn modelId="{C01EE744-055E-4FF1-9FA2-7D824B14610A}" type="presParOf" srcId="{F47356CF-4D33-4262-911D-D91EEFFFA945}" destId="{2988FC1C-0076-4BF9-B104-74EF5592AABD}" srcOrd="2" destOrd="0" presId="urn:microsoft.com/office/officeart/2008/layout/AccentedPicture"/>
    <dgm:cxn modelId="{10B6398A-1A9C-45DE-BE77-E08134BC1A9B}" type="presParOf" srcId="{2988FC1C-0076-4BF9-B104-74EF5592AABD}" destId="{D8A1E78E-14AB-4DAE-B286-9E527C4DE3A0}" srcOrd="0" destOrd="0" presId="urn:microsoft.com/office/officeart/2008/layout/AccentedPicture"/>
    <dgm:cxn modelId="{949D40C3-A64A-4E6D-9AAF-CDC0CB227153}" type="presParOf" srcId="{2988FC1C-0076-4BF9-B104-74EF5592AABD}" destId="{59146ACB-7A3C-4D68-9CBA-EABB74458162}" srcOrd="1" destOrd="0" presId="urn:microsoft.com/office/officeart/2008/layout/AccentedPicture"/>
    <dgm:cxn modelId="{61292860-0476-4D50-BBA7-78AF1A5DD73E}" type="presParOf" srcId="{2988FC1C-0076-4BF9-B104-74EF5592AABD}" destId="{A62C367D-D17B-4097-A66C-2E656ECA3F37}" srcOrd="2" destOrd="0" presId="urn:microsoft.com/office/officeart/2008/layout/AccentedPicture"/>
    <dgm:cxn modelId="{A3A8631E-A5E7-4381-BD8E-4EF558B34586}" type="presParOf" srcId="{A62C367D-D17B-4097-A66C-2E656ECA3F37}" destId="{CDF0D300-5C85-4349-A340-C6C6262CD389}" srcOrd="0" destOrd="0" presId="urn:microsoft.com/office/officeart/2008/layout/AccentedPicture"/>
    <dgm:cxn modelId="{F07764A5-91F4-4982-B40A-8C77350DC774}" type="presParOf" srcId="{F47356CF-4D33-4262-911D-D91EEFFFA945}" destId="{A271296C-33D3-4710-A382-CD91B1A9B6F3}" srcOrd="3" destOrd="0" presId="urn:microsoft.com/office/officeart/2008/layout/AccentedPicture"/>
    <dgm:cxn modelId="{0E4EEF59-54EF-4937-A62B-CEB06ECB34BB}" type="presParOf" srcId="{F47356CF-4D33-4262-911D-D91EEFFFA945}" destId="{539573DF-BDC9-4563-A47D-B84DBE205334}" srcOrd="4" destOrd="0" presId="urn:microsoft.com/office/officeart/2008/layout/AccentedPicture"/>
    <dgm:cxn modelId="{27312B22-91AF-4C90-9987-9BE1422779CD}" type="presParOf" srcId="{539573DF-BDC9-4563-A47D-B84DBE205334}" destId="{85469BF8-4E30-4F8A-9D12-4E6A8772AECF}" srcOrd="0" destOrd="0" presId="urn:microsoft.com/office/officeart/2008/layout/AccentedPicture"/>
    <dgm:cxn modelId="{20437A28-01B2-4007-B394-5D2474A51A78}" type="presParOf" srcId="{539573DF-BDC9-4563-A47D-B84DBE205334}" destId="{F4F9895F-76A1-4F4F-98DD-62397C5B71C2}" srcOrd="1" destOrd="0" presId="urn:microsoft.com/office/officeart/2008/layout/AccentedPicture"/>
    <dgm:cxn modelId="{1116573C-D4D4-42AF-B752-B28F26B3E681}" type="presParOf" srcId="{539573DF-BDC9-4563-A47D-B84DBE205334}" destId="{8D69841F-FA81-4E1F-9DE3-DE3DADC0E446}" srcOrd="2" destOrd="0" presId="urn:microsoft.com/office/officeart/2008/layout/AccentedPicture"/>
    <dgm:cxn modelId="{685001E4-4A2C-4FE2-8E39-63A737EC4BBE}" type="presParOf" srcId="{8D69841F-FA81-4E1F-9DE3-DE3DADC0E446}" destId="{22281967-CCE7-42E5-A13A-ED17B4D55ACA}" srcOrd="0" destOrd="0" presId="urn:microsoft.com/office/officeart/2008/layout/AccentedPicture"/>
    <dgm:cxn modelId="{3F5DADAA-9CEB-4027-8CE8-C4DD495E5D3E}" type="presParOf" srcId="{3F15A5AB-E3A1-4E07-A7D8-1A0C013BE78B}" destId="{9694F1F3-F8DF-4005-87E3-7DF9E99D5899}" srcOrd="3" destOrd="0" presId="urn:microsoft.com/office/officeart/2008/layout/AccentedPicture"/>
    <dgm:cxn modelId="{9F0FEAEF-1EE9-4A36-9CC3-10260F9D27A2}" type="presParOf" srcId="{9694F1F3-F8DF-4005-87E3-7DF9E99D5899}" destId="{0F3E1E5A-AE7C-4D2B-9494-410CA9BFDF7D}" srcOrd="0" destOrd="0" presId="urn:microsoft.com/office/officeart/2008/layout/AccentedPicture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0.28875</cdr:x>
      <cdr:y>0.27434</cdr:y>
    </cdr:from>
    <cdr:to>
      <cdr:x>0.35875</cdr:x>
      <cdr:y>0.86874</cdr:y>
    </cdr:to>
    <cdr:sp macro="" textlink="">
      <cdr:nvSpPr>
        <cdr:cNvPr id="3" name="2 Rectángulo"/>
        <cdr:cNvSpPr/>
      </cdr:nvSpPr>
      <cdr:spPr>
        <a:xfrm xmlns:a="http://schemas.openxmlformats.org/drawingml/2006/main">
          <a:off x="2376264" y="1296144"/>
          <a:ext cx="576064" cy="28083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0.01521</cdr:x>
      <cdr:y>0.92535</cdr:y>
    </cdr:from>
    <cdr:to>
      <cdr:x>0.27567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25171" y="4661674"/>
          <a:ext cx="2143481" cy="337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800" dirty="0" smtClean="0">
            <a:latin typeface="Arial Narrow" pitchFamily="34" charset="0"/>
          </a:endParaRPr>
        </a:p>
        <a:p xmlns:a="http://schemas.openxmlformats.org/drawingml/2006/main">
          <a:r>
            <a:rPr lang="es-MX" sz="800" dirty="0" smtClean="0">
              <a:latin typeface="Arial Narrow" pitchFamily="34" charset="0"/>
            </a:rPr>
            <a:t>Fuente</a:t>
          </a:r>
          <a:r>
            <a:rPr lang="es-MX" sz="800" dirty="0">
              <a:latin typeface="Arial Narrow" pitchFamily="34" charset="0"/>
            </a:rPr>
            <a:t>: OCDE 2012</a:t>
          </a:r>
        </a:p>
      </cdr:txBody>
    </cdr:sp>
  </cdr:relSizeAnchor>
  <cdr:relSizeAnchor xmlns:cdr="http://schemas.openxmlformats.org/drawingml/2006/chartDrawing">
    <cdr:from>
      <cdr:x>0.67374</cdr:x>
      <cdr:y>0.3353</cdr:y>
    </cdr:from>
    <cdr:to>
      <cdr:x>0.74374</cdr:x>
      <cdr:y>0.86874</cdr:y>
    </cdr:to>
    <cdr:sp macro="" textlink="">
      <cdr:nvSpPr>
        <cdr:cNvPr id="4" name="1 Rectángulo"/>
        <cdr:cNvSpPr/>
      </cdr:nvSpPr>
      <cdr:spPr>
        <a:xfrm xmlns:a="http://schemas.openxmlformats.org/drawingml/2006/main">
          <a:off x="5544616" y="1584176"/>
          <a:ext cx="576072" cy="2520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s-MX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2E8FB4E-5B50-4886-9EF3-B65BB844A82D}" type="datetimeFigureOut">
              <a:rPr lang="es-MX" smtClean="0"/>
              <a:pPr/>
              <a:t>08/08/2013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43343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133" y="8829967"/>
            <a:ext cx="3043343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76EF66D-6CE0-409B-BF6E-2D2B93AA50A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390632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4C0F33A-BDCE-47FE-A400-AEB92DAB75AC}" type="datetimeFigureOut">
              <a:rPr lang="es-MX" smtClean="0"/>
              <a:pPr/>
              <a:t>08/08/2013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0" y="4415791"/>
            <a:ext cx="5618480" cy="4183380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43343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3" y="8829967"/>
            <a:ext cx="3043343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3A829F7-65E4-43CF-8D0D-9348062C951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9647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88170-482E-4E0A-91DE-B1D4E182CFF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22433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22433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MX" dirty="0" smtClean="0"/>
          </a:p>
          <a:p>
            <a:pPr>
              <a:defRPr/>
            </a:pPr>
            <a:endParaRPr lang="es-MX" dirty="0" smtClean="0"/>
          </a:p>
          <a:p>
            <a:pPr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22433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Mejorar la efectividad</a:t>
            </a:r>
            <a:r>
              <a:rPr lang="es-MX" baseline="0" dirty="0" smtClean="0"/>
              <a:t> y eficiencia resolutiva de los servicios de salud de primer contacto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478253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224336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 dirty="0" smtClean="0"/>
              <a:t>Objetivo 3</a:t>
            </a:r>
          </a:p>
          <a:p>
            <a:pPr lvl="0"/>
            <a:r>
              <a:rPr lang="es-MX" dirty="0" smtClean="0"/>
              <a:t>Aumentar la producción de alimentos y el ingreso de los campesinos y pequeños productores agrícolas;</a:t>
            </a:r>
          </a:p>
          <a:p>
            <a:pPr lvl="0"/>
            <a:r>
              <a:rPr lang="es-MX" dirty="0" smtClean="0"/>
              <a:t>Objetivo 4</a:t>
            </a:r>
          </a:p>
          <a:p>
            <a:pPr lvl="0"/>
            <a:r>
              <a:rPr lang="es-MX" dirty="0" smtClean="0"/>
              <a:t>Minimizar las pérdidas post-cosecha y de alimentos durante su almacenamiento, transporte, distribución y comercialización, y 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61025-34BD-4E60-999C-560F7D1CEBEF}" type="slidenum">
              <a:rPr lang="es-MX" smtClean="0"/>
              <a:pPr/>
              <a:t>21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761042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224336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22433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6358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AD3A-BD98-4D57-B75A-7048210B159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6D2E-64DE-4ABE-9366-CD0FEBF4FEB8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80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E669-3EBA-4359-97F5-303AB02738F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064F-234B-45A7-96F9-37BB9664A2DB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41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D3C3-F370-4922-8CCC-FAA2BA910A3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A632-DE96-4581-94B6-40D63965827C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90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EB87-4E88-40AD-BFE9-D03D12509D8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3264-B79C-4819-998B-40F3102721F1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211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05679-78E6-4A16-AC21-AE6C75B01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22FF-0DCB-4AD0-8735-6B2E26C09440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907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D118-F25C-41E1-A1F4-7F2419D5FFD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8226-E49A-4B98-BAD1-A021F0DE3C0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20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1305-5C17-4465-ABCF-DF270BB4B29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90AA-9C25-4116-98A1-32F8FD05252F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142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DDAA-D27D-4233-85A8-05FA5A9FB6C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6722-5A12-4714-A05B-FCC234F92C51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55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logocf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480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D73CA-5E75-4544-A943-EBB52BEEDD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436D-E195-4A3B-84BF-ADBD9D015E74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23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63582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307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031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814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72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790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655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57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620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217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53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7866F-D12F-47EF-B974-0903D2768908}" type="datetime1">
              <a:rPr lang="es-MX"/>
              <a:pPr>
                <a:defRPr/>
              </a:pPr>
              <a:t>08/08/2013</a:t>
            </a:fld>
            <a:endParaRPr lang="es-MX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9788" y="616585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9FBE5-5DA3-4CC0-AE10-F664A0B7B31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08296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243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53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701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704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591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510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72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375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25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79EF-93AF-45AD-A36B-CE81BFB78A7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3038B-CE66-486C-9C02-FCAE43D30B8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575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066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684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80838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B492-06E7-4C1F-9BEC-F17C3B77912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665-739E-4488-936E-B27D66F49CB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6004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B492-06E7-4C1F-9BEC-F17C3B77912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665-739E-4488-936E-B27D66F49CB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372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B492-06E7-4C1F-9BEC-F17C3B77912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665-739E-4488-936E-B27D66F49CB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790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B492-06E7-4C1F-9BEC-F17C3B77912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665-739E-4488-936E-B27D66F49CB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186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B492-06E7-4C1F-9BEC-F17C3B77912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665-739E-4488-936E-B27D66F49CB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5990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B492-06E7-4C1F-9BEC-F17C3B77912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665-739E-4488-936E-B27D66F49CB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629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B492-06E7-4C1F-9BEC-F17C3B77912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665-739E-4488-936E-B27D66F49CB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37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79EF-93AF-45AD-A36B-CE81BFB78A7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3038B-CE66-486C-9C02-FCAE43D30B8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575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B492-06E7-4C1F-9BEC-F17C3B77912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665-739E-4488-936E-B27D66F49CB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306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B492-06E7-4C1F-9BEC-F17C3B77912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665-739E-4488-936E-B27D66F49CB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396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B492-06E7-4C1F-9BEC-F17C3B77912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665-739E-4488-936E-B27D66F49CB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855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B492-06E7-4C1F-9BEC-F17C3B77912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665-739E-4488-936E-B27D66F49CB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145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24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A70F-C458-461A-BB88-35BE3D9EB14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84F8-4F65-42EF-BBCD-30F1BDE94039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1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A535-BC56-48B0-BF49-BC93EF3A04F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E5D1-FF1D-4974-987E-AE47DFB28BE5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71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95BB-3F94-45B4-A2DD-2177CB5F64E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F451-BD96-4CBD-861D-B33E1E50108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9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6" y="0"/>
            <a:ext cx="2579700" cy="105273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1046206"/>
            <a:ext cx="914509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 rot="10800000">
            <a:off x="-13704" y="6669360"/>
            <a:ext cx="914509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59842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72" r:id="rId4"/>
    <p:sldLayoutId id="2147483673" r:id="rId5"/>
    <p:sldLayoutId id="214748374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18536F-1910-4785-B28B-5E432EE90C9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DB4473-9BF4-42F3-895D-E604602959D6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38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59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9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B492-06E7-4C1F-9BEC-F17C3B77912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08/08/2013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65-739E-4488-936E-B27D66F49CB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26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fabiola.lopezg@salud.gob.mx" TargetMode="Externa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9050"/>
            <a:ext cx="9108504" cy="171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60" y="0"/>
            <a:ext cx="3277721" cy="3429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115616" y="3573016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Taller de Salud Alimentaria </a:t>
            </a:r>
          </a:p>
          <a:p>
            <a:pPr algn="ctr"/>
            <a:endParaRPr lang="es-MX" sz="2800" dirty="0" smtClean="0">
              <a:solidFill>
                <a:schemeClr val="bg1"/>
              </a:solidFill>
            </a:endParaRP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Hacer frente a los temas prioritarios en nutrición</a:t>
            </a:r>
          </a:p>
          <a:p>
            <a:pPr algn="ctr"/>
            <a:endParaRPr lang="es-MX" sz="28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45" y="6212555"/>
            <a:ext cx="1336551" cy="54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151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11968" y="341784"/>
            <a:ext cx="5180112" cy="7109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Dimensión en México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179512" y="1116033"/>
            <a:ext cx="8712968" cy="3897143"/>
            <a:chOff x="179512" y="1116033"/>
            <a:chExt cx="8712968" cy="3897143"/>
          </a:xfrm>
        </p:grpSpPr>
        <p:sp>
          <p:nvSpPr>
            <p:cNvPr id="6" name="5 Rectángulo"/>
            <p:cNvSpPr/>
            <p:nvPr/>
          </p:nvSpPr>
          <p:spPr>
            <a:xfrm>
              <a:off x="539552" y="1116033"/>
              <a:ext cx="79208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 smtClean="0"/>
                <a:t>Comparativo de </a:t>
              </a:r>
              <a:r>
                <a:rPr lang="es-MX" sz="1600" b="1" dirty="0" smtClean="0">
                  <a:solidFill>
                    <a:srgbClr val="FF0000"/>
                  </a:solidFill>
                </a:rPr>
                <a:t>prevalencia nacional de baja talla </a:t>
              </a:r>
              <a:r>
                <a:rPr lang="es-MX" sz="1600" b="1" dirty="0" smtClean="0"/>
                <a:t>en menores de cinco años por región y tipo de localidad en 1999, 2006 y 2012. México, ENSANUT 2012</a:t>
              </a:r>
              <a:endParaRPr lang="es-MX" sz="1600" b="1" dirty="0"/>
            </a:p>
          </p:txBody>
        </p:sp>
        <p:grpSp>
          <p:nvGrpSpPr>
            <p:cNvPr id="9" name="8 Grupo"/>
            <p:cNvGrpSpPr/>
            <p:nvPr/>
          </p:nvGrpSpPr>
          <p:grpSpPr>
            <a:xfrm>
              <a:off x="179512" y="1660376"/>
              <a:ext cx="8712968" cy="3352800"/>
              <a:chOff x="179512" y="1628800"/>
              <a:chExt cx="8712968" cy="33528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9512" y="1628800"/>
                <a:ext cx="8712968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1 Rectángulo"/>
              <p:cNvSpPr/>
              <p:nvPr/>
            </p:nvSpPr>
            <p:spPr>
              <a:xfrm>
                <a:off x="6948264" y="2060848"/>
                <a:ext cx="1728192" cy="23042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MX"/>
              </a:p>
            </p:txBody>
          </p:sp>
          <p:cxnSp>
            <p:nvCxnSpPr>
              <p:cNvPr id="12" name="11 Conector recto de flecha"/>
              <p:cNvCxnSpPr/>
              <p:nvPr/>
            </p:nvCxnSpPr>
            <p:spPr>
              <a:xfrm>
                <a:off x="7596336" y="2924944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12 Conector recto de flecha"/>
              <p:cNvCxnSpPr/>
              <p:nvPr/>
            </p:nvCxnSpPr>
            <p:spPr>
              <a:xfrm>
                <a:off x="8532440" y="2564904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13 Rectángulo"/>
          <p:cNvSpPr/>
          <p:nvPr/>
        </p:nvSpPr>
        <p:spPr>
          <a:xfrm>
            <a:off x="214282" y="4899266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sz="1600" dirty="0" smtClean="0"/>
              <a:t> A pesar de la tendencia sostenida de disminución en la prevalencia de desnutrición crónica, actualmente casi </a:t>
            </a:r>
            <a:r>
              <a:rPr lang="es-MX" sz="1600" b="1" dirty="0" smtClean="0">
                <a:solidFill>
                  <a:srgbClr val="FF0000"/>
                </a:solidFill>
              </a:rPr>
              <a:t>14 de cada 100 preescolares tienen baja talla para la edad</a:t>
            </a:r>
            <a:r>
              <a:rPr lang="es-MX" sz="1600" dirty="0" smtClean="0"/>
              <a:t>, lo que representa casi 1.5 millones de menores de cinco años.</a:t>
            </a:r>
          </a:p>
          <a:p>
            <a:pPr algn="just">
              <a:buFont typeface="Arial" pitchFamily="34" charset="0"/>
              <a:buChar char="•"/>
            </a:pPr>
            <a:endParaRPr lang="es-MX" sz="1600" dirty="0" smtClean="0"/>
          </a:p>
          <a:p>
            <a:pPr algn="just">
              <a:buFont typeface="Arial" pitchFamily="34" charset="0"/>
              <a:buChar char="•"/>
            </a:pPr>
            <a:r>
              <a:rPr lang="es-MX" sz="1600" dirty="0" smtClean="0"/>
              <a:t> Estas altas prevalencias son de gran trascendencia, dados los efectos adversos de la desnutrición crónica en la morbilidad, mortalidad y el desarrollo psicomotor del niño y en el desempeño intelectual y físico del escolar, el adolescente y el adulto.</a:t>
            </a:r>
            <a:endParaRPr lang="es-MX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363272" cy="360040"/>
          </a:xfrm>
        </p:spPr>
        <p:txBody>
          <a:bodyPr/>
          <a:lstStyle/>
          <a:p>
            <a:pPr algn="ctr">
              <a:buNone/>
            </a:pPr>
            <a:r>
              <a:rPr lang="es-MX" sz="2000" dirty="0" smtClean="0"/>
              <a:t>Principales causas de mortalidad general en México, 2008.</a:t>
            </a:r>
            <a:endParaRPr lang="es-MX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11968" y="341784"/>
            <a:ext cx="5180112" cy="7109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Dimensión en México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83568" y="1628800"/>
          <a:ext cx="7704856" cy="3777600"/>
        </p:xfrm>
        <a:graphic>
          <a:graphicData uri="http://schemas.openxmlformats.org/drawingml/2006/table">
            <a:tbl>
              <a:tblPr/>
              <a:tblGrid>
                <a:gridCol w="842648"/>
                <a:gridCol w="3836741"/>
                <a:gridCol w="1008489"/>
                <a:gridCol w="1008489"/>
                <a:gridCol w="1008489"/>
              </a:tblGrid>
              <a:tr h="196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Orden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Descripción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Defunciones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Tasa </a:t>
                      </a:r>
                      <a:r>
                        <a:rPr lang="es-MX" sz="14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31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538 288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504.6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231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231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Diabetes mellitus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75 572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70.8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14.0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231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Enfermedades isquémicas del corazón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59 579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55.8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11.1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231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Enfermedad cerebrovascular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30 212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28.3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5.6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Cirrosis y otras enfermedades crónicas del hígado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28 422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26.6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5.3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231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Enfermedad pulmonar obstructiva crónica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20 565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19.3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231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Accidentes de vehículo de motor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16 882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15.8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231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Enfermedades hipertensivas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15 694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14.7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2.9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231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Infecciones respiratorias agudas bajas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15 096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14.2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231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Ciertas afecciones originadas en el periodo perinatal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14 767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13.8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2.7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231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Agresiones (homicidios)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13 900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13.0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2.6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231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Nefritis y nefrosis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12 592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11.8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231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Desnutrición calórico protéica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8 310</a:t>
                      </a:r>
                    </a:p>
                  </a:txBody>
                  <a:tcPr marL="8000" marR="8000" marT="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7.8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8000" marR="8000" marT="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99592" y="551723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i="1" dirty="0" smtClean="0"/>
              <a:t>FUENTE: Secretaría de Salud/Dirección General de Información en Salud. Elaborado a partir de la base de datos de defunciones 1979-2008 INEGI/SS y de las Proyecciones de la Población de México 2005 – 2050.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642910" y="1071546"/>
          <a:ext cx="828680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-285776"/>
            <a:ext cx="7772400" cy="1143000"/>
          </a:xfrm>
        </p:spPr>
        <p:txBody>
          <a:bodyPr/>
          <a:lstStyle/>
          <a:p>
            <a:pPr algn="l"/>
            <a:r>
              <a:rPr lang="es-MX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Obesidad y pobreza</a:t>
            </a:r>
            <a:endParaRPr lang="es-MX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785786" y="1428736"/>
          <a:ext cx="750099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-285776"/>
            <a:ext cx="7772400" cy="1143000"/>
          </a:xfrm>
        </p:spPr>
        <p:txBody>
          <a:bodyPr/>
          <a:lstStyle/>
          <a:p>
            <a:pPr algn="l"/>
            <a:r>
              <a:rPr lang="es-MX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Obesidad y pobreza</a:t>
            </a:r>
            <a:endParaRPr lang="es-MX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elara\Desktop\SFS\LOGOS\logoSALUD_ho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4941"/>
            <a:ext cx="1906853" cy="653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93" t="39003" r="29962" b="17437"/>
          <a:stretch/>
        </p:blipFill>
        <p:spPr bwMode="auto">
          <a:xfrm>
            <a:off x="2339752" y="1538471"/>
            <a:ext cx="4777802" cy="49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285720" y="1986409"/>
            <a:ext cx="8501122" cy="2810743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Estrategia Nacional para la Prevención </a:t>
            </a:r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y el </a:t>
            </a:r>
            <a:r>
              <a:rPr lang="es-MX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Control </a:t>
            </a:r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del Sobrepeso, la Obesidad </a:t>
            </a:r>
            <a:r>
              <a:rPr lang="es-MX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y la </a:t>
            </a:r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Diabetes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84F8-4F65-42EF-BBCD-30F1BDE9403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58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05198"/>
            <a:ext cx="8215338" cy="980728"/>
          </a:xfrm>
          <a:solidFill>
            <a:schemeClr val="bg1"/>
          </a:solidFill>
        </p:spPr>
        <p:txBody>
          <a:bodyPr/>
          <a:lstStyle/>
          <a:p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Estrategia Nacional </a:t>
            </a: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la Prevención y </a:t>
            </a: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Control del Sobrepeso, la </a:t>
            </a: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Obesidad y </a:t>
            </a: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Diabetes</a:t>
            </a: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2928934"/>
            <a:ext cx="7429552" cy="27860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1600" b="1" dirty="0" smtClean="0"/>
          </a:p>
          <a:p>
            <a:pPr marL="0" indent="0" algn="just">
              <a:buNone/>
            </a:pPr>
            <a:r>
              <a:rPr lang="es-MX" sz="2400" b="1" dirty="0" smtClean="0"/>
              <a:t>Objetivo General</a:t>
            </a:r>
          </a:p>
          <a:p>
            <a:pPr marL="0" indent="0" algn="just">
              <a:buNone/>
            </a:pPr>
            <a:endParaRPr lang="es-MX" sz="2800" dirty="0" smtClean="0"/>
          </a:p>
          <a:p>
            <a:pPr marL="0" indent="0" algn="just">
              <a:buNone/>
            </a:pPr>
            <a:r>
              <a:rPr lang="es-MX" sz="1800" dirty="0" smtClean="0">
                <a:solidFill>
                  <a:srgbClr val="000000"/>
                </a:solidFill>
              </a:rPr>
              <a:t>Estabilizar y revertir la incidencia de sobrepeso y obesidad, así como de las enfermedades no transmisibles, particularmente la diabetes, en los mexicanos a través de intervenciones de Salud Pública bajo un modelo médico integral y políticas públicas efectivas.</a:t>
            </a:r>
          </a:p>
          <a:p>
            <a:pPr marL="0" indent="0">
              <a:buNone/>
            </a:pPr>
            <a:endParaRPr lang="es-MX" sz="1600" dirty="0"/>
          </a:p>
          <a:p>
            <a:endParaRPr lang="es-MX" sz="1600" dirty="0"/>
          </a:p>
        </p:txBody>
      </p:sp>
    </p:spTree>
    <p:extLst>
      <p:ext uri="{BB962C8B-B14F-4D97-AF65-F5344CB8AC3E}">
        <p14:creationId xmlns="" xmlns:p14="http://schemas.microsoft.com/office/powerpoint/2010/main" val="11802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2910" y="1357299"/>
            <a:ext cx="7601498" cy="4880014"/>
          </a:xfrm>
        </p:spPr>
        <p:txBody>
          <a:bodyPr/>
          <a:lstStyle/>
          <a:p>
            <a:pPr marL="0" lvl="0" indent="0" algn="just" fontAlgn="base">
              <a:spcAft>
                <a:spcPct val="0"/>
              </a:spcAft>
              <a:buClr>
                <a:srgbClr val="667559"/>
              </a:buClr>
              <a:buNone/>
              <a:defRPr/>
            </a:pPr>
            <a:r>
              <a:rPr lang="es-ES" sz="2000" kern="0" dirty="0" smtClean="0">
                <a:solidFill>
                  <a:srgbClr val="000000"/>
                </a:solidFill>
                <a:ea typeface="ＭＳ Ｐゴシック" charset="0"/>
              </a:rPr>
              <a:t>Programas </a:t>
            </a:r>
            <a:r>
              <a:rPr lang="es-ES" sz="2000" kern="0" dirty="0">
                <a:solidFill>
                  <a:srgbClr val="000000"/>
                </a:solidFill>
                <a:ea typeface="ＭＳ Ｐゴシック" charset="0"/>
              </a:rPr>
              <a:t>y acciones </a:t>
            </a:r>
            <a:r>
              <a:rPr lang="es-ES" sz="2000" u="sng" kern="0" dirty="0">
                <a:solidFill>
                  <a:srgbClr val="000000"/>
                </a:solidFill>
                <a:ea typeface="ＭＳ Ｐゴシック" charset="0"/>
              </a:rPr>
              <a:t>interdisciplinarias </a:t>
            </a:r>
            <a:r>
              <a:rPr lang="es-ES" sz="2000" kern="0" dirty="0">
                <a:solidFill>
                  <a:srgbClr val="000000"/>
                </a:solidFill>
                <a:ea typeface="ＭＳ Ｐゴシック" charset="0"/>
              </a:rPr>
              <a:t>que consideren determinantes ambientales y personales para abordar aspectos de:</a:t>
            </a:r>
          </a:p>
          <a:p>
            <a:pPr marL="822325" lvl="1" algn="just" fontAlgn="base">
              <a:spcAft>
                <a:spcPct val="0"/>
              </a:spcAft>
              <a:buClr>
                <a:srgbClr val="667559"/>
              </a:buClr>
              <a:buFontTx/>
              <a:buChar char="–"/>
              <a:defRPr/>
            </a:pPr>
            <a:r>
              <a:rPr lang="es-ES" sz="2000" kern="0" dirty="0">
                <a:ea typeface="ＭＳ Ｐゴシック" pitchFamily="34" charset="-128"/>
              </a:rPr>
              <a:t>Alimentación y Actividad física</a:t>
            </a:r>
          </a:p>
          <a:p>
            <a:pPr marL="822325" lvl="1" algn="just" fontAlgn="base">
              <a:spcAft>
                <a:spcPct val="0"/>
              </a:spcAft>
              <a:buClr>
                <a:srgbClr val="667559"/>
              </a:buClr>
              <a:buFontTx/>
              <a:buChar char="–"/>
              <a:defRPr/>
            </a:pPr>
            <a:r>
              <a:rPr lang="es-ES" sz="2000" kern="0" dirty="0">
                <a:ea typeface="ＭＳ Ｐゴシック" pitchFamily="34" charset="-128"/>
              </a:rPr>
              <a:t>Alfabetización nutricional </a:t>
            </a:r>
          </a:p>
          <a:p>
            <a:pPr marL="822325" lvl="1" algn="just" fontAlgn="base">
              <a:spcAft>
                <a:spcPct val="0"/>
              </a:spcAft>
              <a:buClr>
                <a:srgbClr val="667559"/>
              </a:buClr>
              <a:buFontTx/>
              <a:buChar char="–"/>
              <a:defRPr/>
            </a:pPr>
            <a:r>
              <a:rPr lang="es-ES" sz="2000" kern="0" dirty="0">
                <a:solidFill>
                  <a:srgbClr val="000000"/>
                </a:solidFill>
                <a:ea typeface="ＭＳ Ｐゴシック" pitchFamily="34" charset="-128"/>
              </a:rPr>
              <a:t>Desarrollo de habilidades y competencias </a:t>
            </a:r>
          </a:p>
          <a:p>
            <a:pPr marL="822325" lvl="1" algn="just" fontAlgn="base">
              <a:spcAft>
                <a:spcPct val="0"/>
              </a:spcAft>
              <a:buClr>
                <a:srgbClr val="667559"/>
              </a:buClr>
              <a:buFontTx/>
              <a:buChar char="–"/>
              <a:defRPr/>
            </a:pPr>
            <a:r>
              <a:rPr lang="es-ES" sz="2000" kern="0" dirty="0">
                <a:solidFill>
                  <a:srgbClr val="000000"/>
                </a:solidFill>
                <a:ea typeface="ＭＳ Ｐゴシック" pitchFamily="34" charset="-128"/>
              </a:rPr>
              <a:t>Economía de mercados </a:t>
            </a:r>
          </a:p>
          <a:p>
            <a:pPr marL="822325" lvl="1" algn="just" fontAlgn="base">
              <a:spcAft>
                <a:spcPct val="0"/>
              </a:spcAft>
              <a:buClr>
                <a:srgbClr val="667559"/>
              </a:buClr>
              <a:buFontTx/>
              <a:buChar char="–"/>
              <a:defRPr/>
            </a:pPr>
            <a:r>
              <a:rPr lang="es-ES" sz="2000" kern="0" dirty="0">
                <a:solidFill>
                  <a:srgbClr val="000000"/>
                </a:solidFill>
                <a:ea typeface="ＭＳ Ｐゴシック" pitchFamily="34" charset="-128"/>
              </a:rPr>
              <a:t>Tecnología de alimentos</a:t>
            </a:r>
          </a:p>
          <a:p>
            <a:pPr marL="822325" lvl="1" algn="just" fontAlgn="base">
              <a:spcAft>
                <a:spcPct val="0"/>
              </a:spcAft>
              <a:buClr>
                <a:srgbClr val="667559"/>
              </a:buClr>
              <a:buFontTx/>
              <a:buChar char="–"/>
              <a:defRPr/>
            </a:pPr>
            <a:endParaRPr lang="es-ES" sz="2000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lvl="0" indent="0" algn="just" fontAlgn="base">
              <a:spcAft>
                <a:spcPct val="0"/>
              </a:spcAft>
              <a:buClr>
                <a:srgbClr val="667559"/>
              </a:buClr>
              <a:buNone/>
              <a:defRPr/>
            </a:pPr>
            <a:r>
              <a:rPr lang="es-ES" sz="2000" u="sng" kern="0" dirty="0">
                <a:solidFill>
                  <a:srgbClr val="000000"/>
                </a:solidFill>
                <a:ea typeface="ＭＳ Ｐゴシック" charset="0"/>
              </a:rPr>
              <a:t>Involucrando</a:t>
            </a:r>
            <a:r>
              <a:rPr lang="es-ES" sz="2000" kern="0" dirty="0">
                <a:solidFill>
                  <a:srgbClr val="000000"/>
                </a:solidFill>
                <a:ea typeface="ＭＳ Ｐゴシック" charset="0"/>
              </a:rPr>
              <a:t> a todos los sectores de la Administración Pública, en los tres niveles de Gobierno, así como a la industria alimentaria, instituciones académicas, sindicatos y </a:t>
            </a:r>
            <a:r>
              <a:rPr lang="es-ES" sz="2000" kern="0" dirty="0" smtClean="0">
                <a:solidFill>
                  <a:srgbClr val="000000"/>
                </a:solidFill>
                <a:ea typeface="ＭＳ Ｐゴシック" charset="0"/>
              </a:rPr>
              <a:t>la </a:t>
            </a:r>
            <a:r>
              <a:rPr lang="es-ES" sz="2000" kern="0" dirty="0">
                <a:solidFill>
                  <a:srgbClr val="000000"/>
                </a:solidFill>
                <a:ea typeface="ＭＳ Ｐゴシック" charset="0"/>
              </a:rPr>
              <a:t>sociedad en </a:t>
            </a:r>
            <a:r>
              <a:rPr lang="es-ES" sz="2000" kern="0" dirty="0" smtClean="0">
                <a:solidFill>
                  <a:srgbClr val="000000"/>
                </a:solidFill>
                <a:ea typeface="ＭＳ Ｐゴシック" charset="0"/>
              </a:rPr>
              <a:t>general.</a:t>
            </a:r>
            <a:endParaRPr lang="es-ES" sz="2000" kern="0" dirty="0">
              <a:solidFill>
                <a:srgbClr val="000000"/>
              </a:solidFill>
              <a:ea typeface="ＭＳ Ｐゴシック" charset="0"/>
            </a:endParaRPr>
          </a:p>
          <a:p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33265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</a:rPr>
              <a:t>Abordaje integral // Transversal</a:t>
            </a:r>
          </a:p>
          <a:p>
            <a:pPr algn="just"/>
            <a:endParaRPr lang="es-MX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0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elara\Desktop\SFS\LOGOS\logoSALUD_ho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4941"/>
            <a:ext cx="1906853" cy="653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93" t="39003" r="29962" b="17437"/>
          <a:stretch/>
        </p:blipFill>
        <p:spPr bwMode="auto">
          <a:xfrm>
            <a:off x="2339752" y="1538471"/>
            <a:ext cx="4777802" cy="49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36" t="29025" r="34976" b="67373"/>
          <a:stretch/>
        </p:blipFill>
        <p:spPr bwMode="auto">
          <a:xfrm>
            <a:off x="2195736" y="717257"/>
            <a:ext cx="3485476" cy="26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3 Título"/>
          <p:cNvSpPr txBox="1">
            <a:spLocks/>
          </p:cNvSpPr>
          <p:nvPr/>
        </p:nvSpPr>
        <p:spPr>
          <a:xfrm>
            <a:off x="2339752" y="346646"/>
            <a:ext cx="3096344" cy="3706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 smtClean="0">
                <a:solidFill>
                  <a:srgbClr val="C0504D">
                    <a:lumMod val="50000"/>
                  </a:srgbClr>
                </a:solidFill>
                <a:latin typeface="Arial Narrow" pitchFamily="34" charset="0"/>
              </a:rPr>
              <a:t>Resultados esperados</a:t>
            </a:r>
            <a:endParaRPr lang="es-MX" sz="2000" b="1" dirty="0">
              <a:solidFill>
                <a:srgbClr val="C0504D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84F8-4F65-42EF-BBCD-30F1BDE9403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3132" y="1470263"/>
            <a:ext cx="8180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  <a:latin typeface="+mj-lt"/>
              </a:rPr>
              <a:t>La estrategia permitirá obtener los siguientes resultados: </a:t>
            </a:r>
          </a:p>
          <a:p>
            <a:pPr marL="285750" indent="-285750" algn="just"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</a:pPr>
            <a:endParaRPr lang="es-MX" sz="2400" dirty="0" smtClean="0">
              <a:solidFill>
                <a:prstClr val="black"/>
              </a:solidFill>
              <a:latin typeface="+mj-lt"/>
            </a:endParaRPr>
          </a:p>
          <a:p>
            <a:pPr marL="800100" lvl="1" indent="-342900" algn="just">
              <a:buClr>
                <a:srgbClr val="C0504D">
                  <a:lumMod val="50000"/>
                </a:srgbClr>
              </a:buClr>
              <a:buFont typeface="Courier New" pitchFamily="49" charset="0"/>
              <a:buChar char="o"/>
            </a:pPr>
            <a:r>
              <a:rPr lang="es-MX" sz="2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Revertir </a:t>
            </a:r>
            <a:r>
              <a:rPr lang="es-MX" sz="2400" dirty="0">
                <a:solidFill>
                  <a:prstClr val="black"/>
                </a:solidFill>
                <a:latin typeface="+mj-lt"/>
                <a:cs typeface="Arial" pitchFamily="34" charset="0"/>
              </a:rPr>
              <a:t>la tendencia </a:t>
            </a:r>
            <a:r>
              <a:rPr lang="es-MX" sz="2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del sobrepeso y </a:t>
            </a:r>
            <a:r>
              <a:rPr lang="es-MX" sz="2400" dirty="0">
                <a:solidFill>
                  <a:prstClr val="black"/>
                </a:solidFill>
                <a:latin typeface="+mj-lt"/>
                <a:cs typeface="Arial" pitchFamily="34" charset="0"/>
              </a:rPr>
              <a:t>la </a:t>
            </a:r>
            <a:r>
              <a:rPr lang="es-MX" sz="2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obesidad a mediano plazo.</a:t>
            </a:r>
          </a:p>
          <a:p>
            <a:pPr marL="800100" lvl="1" indent="-342900" algn="just">
              <a:buClr>
                <a:srgbClr val="C0504D">
                  <a:lumMod val="50000"/>
                </a:srgbClr>
              </a:buClr>
              <a:buFont typeface="Courier New" pitchFamily="49" charset="0"/>
              <a:buChar char="o"/>
            </a:pPr>
            <a:endParaRPr lang="es-MX" sz="2400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800100" lvl="1" indent="-342900" algn="just">
              <a:buClr>
                <a:srgbClr val="C0504D">
                  <a:lumMod val="50000"/>
                </a:srgbClr>
              </a:buClr>
              <a:buFont typeface="Courier New" pitchFamily="49" charset="0"/>
              <a:buChar char="o"/>
            </a:pPr>
            <a:r>
              <a:rPr lang="es-MX" sz="2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Incrementar </a:t>
            </a:r>
            <a:r>
              <a:rPr lang="es-MX" sz="2400" dirty="0">
                <a:solidFill>
                  <a:prstClr val="black"/>
                </a:solidFill>
                <a:latin typeface="+mj-lt"/>
                <a:cs typeface="Arial" pitchFamily="34" charset="0"/>
              </a:rPr>
              <a:t>el porcentaje del control de la </a:t>
            </a:r>
            <a:r>
              <a:rPr lang="es-MX" sz="2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diabetes.</a:t>
            </a:r>
          </a:p>
          <a:p>
            <a:pPr marL="800100" lvl="1" indent="-342900" algn="just">
              <a:buClr>
                <a:srgbClr val="C0504D">
                  <a:lumMod val="50000"/>
                </a:srgbClr>
              </a:buClr>
              <a:buFont typeface="Courier New" pitchFamily="49" charset="0"/>
              <a:buChar char="o"/>
            </a:pPr>
            <a:endParaRPr lang="es-MX" sz="2400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800100" lvl="1" indent="-342900" algn="just">
              <a:buClr>
                <a:srgbClr val="C0504D">
                  <a:lumMod val="50000"/>
                </a:srgbClr>
              </a:buClr>
              <a:buFont typeface="Courier New" pitchFamily="49" charset="0"/>
              <a:buChar char="o"/>
            </a:pPr>
            <a:r>
              <a:rPr lang="es-MX" sz="2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Retardar </a:t>
            </a:r>
            <a:r>
              <a:rPr lang="es-MX" sz="2400" dirty="0">
                <a:solidFill>
                  <a:prstClr val="black"/>
                </a:solidFill>
                <a:latin typeface="+mj-lt"/>
                <a:cs typeface="Arial" pitchFamily="34" charset="0"/>
              </a:rPr>
              <a:t>la aparición de las principales complicaciones</a:t>
            </a:r>
            <a:r>
              <a:rPr lang="es-MX" sz="2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.</a:t>
            </a:r>
            <a:endParaRPr lang="es-MX" sz="2400" b="1" i="1" dirty="0" smtClean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0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0 Grupo"/>
          <p:cNvGrpSpPr/>
          <p:nvPr/>
        </p:nvGrpSpPr>
        <p:grpSpPr>
          <a:xfrm>
            <a:off x="219961" y="2623877"/>
            <a:ext cx="3522226" cy="449432"/>
            <a:chOff x="938722" y="1710"/>
            <a:chExt cx="3282848" cy="449432"/>
          </a:xfrm>
        </p:grpSpPr>
        <p:sp>
          <p:nvSpPr>
            <p:cNvPr id="42" name="41 Pentágono"/>
            <p:cNvSpPr/>
            <p:nvPr/>
          </p:nvSpPr>
          <p:spPr>
            <a:xfrm rot="10800000">
              <a:off x="938722" y="1710"/>
              <a:ext cx="3282848" cy="449432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Pentágono 4"/>
            <p:cNvSpPr/>
            <p:nvPr/>
          </p:nvSpPr>
          <p:spPr>
            <a:xfrm rot="21600000">
              <a:off x="1051080" y="1710"/>
              <a:ext cx="3170490" cy="449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272" tIns="68580" rIns="128016" bIns="68580" numCol="1" spcCol="1270" anchor="ctr" anchorCtr="0">
              <a:noAutofit/>
            </a:bodyPr>
            <a:lstStyle/>
            <a:p>
              <a:pPr lvl="0" algn="l" defTabSz="8001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latin typeface="Calibri" pitchFamily="34" charset="0"/>
                  <a:cs typeface="Arial" pitchFamily="34" charset="0"/>
                </a:rPr>
                <a:t>Atención médica</a:t>
              </a:r>
              <a:endParaRPr lang="es-MX" sz="1800" b="1" kern="1200" dirty="0">
                <a:latin typeface="Calibri" pitchFamily="34" charset="0"/>
              </a:endParaRPr>
            </a:p>
          </p:txBody>
        </p:sp>
      </p:grpSp>
      <p:grpSp>
        <p:nvGrpSpPr>
          <p:cNvPr id="6" name="46 Grupo"/>
          <p:cNvGrpSpPr/>
          <p:nvPr/>
        </p:nvGrpSpPr>
        <p:grpSpPr>
          <a:xfrm>
            <a:off x="252715" y="3673945"/>
            <a:ext cx="3489470" cy="445090"/>
            <a:chOff x="958102" y="2730228"/>
            <a:chExt cx="3282848" cy="524876"/>
          </a:xfrm>
        </p:grpSpPr>
        <p:sp>
          <p:nvSpPr>
            <p:cNvPr id="48" name="47 Pentágono"/>
            <p:cNvSpPr/>
            <p:nvPr/>
          </p:nvSpPr>
          <p:spPr>
            <a:xfrm rot="10800000">
              <a:off x="958102" y="2730228"/>
              <a:ext cx="3282848" cy="524876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Pentágono 4"/>
            <p:cNvSpPr/>
            <p:nvPr/>
          </p:nvSpPr>
          <p:spPr>
            <a:xfrm rot="21600000">
              <a:off x="1089321" y="2730228"/>
              <a:ext cx="3151629" cy="524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56" tIns="76200" rIns="14224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latin typeface="Calibri" pitchFamily="34" charset="0"/>
                  <a:cs typeface="Arial" pitchFamily="34" charset="0"/>
                </a:rPr>
                <a:t>Política pública</a:t>
              </a:r>
              <a:endParaRPr lang="es-MX" b="1" kern="1200" dirty="0">
                <a:latin typeface="Calibri" pitchFamily="34" charset="0"/>
              </a:endParaRPr>
            </a:p>
          </p:txBody>
        </p:sp>
      </p:grpSp>
      <p:pic>
        <p:nvPicPr>
          <p:cNvPr id="4" name="Picture 3" descr="C:\Users\aelara\Desktop\SFS\LOGOS\logoSALUD_ho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4941"/>
            <a:ext cx="1906853" cy="653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36" t="29025" r="34976" b="67373"/>
          <a:stretch/>
        </p:blipFill>
        <p:spPr bwMode="auto">
          <a:xfrm>
            <a:off x="2359411" y="573901"/>
            <a:ext cx="3485476" cy="26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 bwMode="auto">
          <a:xfrm>
            <a:off x="1187624" y="188640"/>
            <a:ext cx="5904656" cy="52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3200" b="1" dirty="0" smtClean="0">
                <a:latin typeface="Calibri" pitchFamily="34" charset="0"/>
              </a:rPr>
              <a:t>Pilares de la estrategia</a:t>
            </a:r>
            <a:endParaRPr lang="es-MX" sz="3200" b="1" dirty="0">
              <a:latin typeface="Calibri" pitchFamily="34" charset="0"/>
            </a:endParaRPr>
          </a:p>
        </p:txBody>
      </p:sp>
      <p:grpSp>
        <p:nvGrpSpPr>
          <p:cNvPr id="8" name="5 Grupo"/>
          <p:cNvGrpSpPr/>
          <p:nvPr/>
        </p:nvGrpSpPr>
        <p:grpSpPr>
          <a:xfrm>
            <a:off x="329713" y="1187204"/>
            <a:ext cx="3414389" cy="3911486"/>
            <a:chOff x="370653" y="1229254"/>
            <a:chExt cx="3414389" cy="3881635"/>
          </a:xfrm>
        </p:grpSpPr>
        <p:sp>
          <p:nvSpPr>
            <p:cNvPr id="7" name="6 Forma libre"/>
            <p:cNvSpPr/>
            <p:nvPr/>
          </p:nvSpPr>
          <p:spPr>
            <a:xfrm>
              <a:off x="377052" y="1229254"/>
              <a:ext cx="3407990" cy="392795"/>
            </a:xfrm>
            <a:custGeom>
              <a:avLst/>
              <a:gdLst>
                <a:gd name="connsiteX0" fmla="*/ 0 w 3341080"/>
                <a:gd name="connsiteY0" fmla="*/ 0 h 566238"/>
                <a:gd name="connsiteX1" fmla="*/ 3057961 w 3341080"/>
                <a:gd name="connsiteY1" fmla="*/ 0 h 566238"/>
                <a:gd name="connsiteX2" fmla="*/ 3341080 w 3341080"/>
                <a:gd name="connsiteY2" fmla="*/ 283119 h 566238"/>
                <a:gd name="connsiteX3" fmla="*/ 3057961 w 3341080"/>
                <a:gd name="connsiteY3" fmla="*/ 566238 h 566238"/>
                <a:gd name="connsiteX4" fmla="*/ 0 w 3341080"/>
                <a:gd name="connsiteY4" fmla="*/ 566238 h 566238"/>
                <a:gd name="connsiteX5" fmla="*/ 0 w 3341080"/>
                <a:gd name="connsiteY5" fmla="*/ 0 h 56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080" h="566238">
                  <a:moveTo>
                    <a:pt x="3341080" y="566237"/>
                  </a:moveTo>
                  <a:lnTo>
                    <a:pt x="283119" y="566237"/>
                  </a:lnTo>
                  <a:lnTo>
                    <a:pt x="0" y="283119"/>
                  </a:lnTo>
                  <a:lnTo>
                    <a:pt x="283119" y="1"/>
                  </a:lnTo>
                  <a:lnTo>
                    <a:pt x="3341080" y="1"/>
                  </a:lnTo>
                  <a:lnTo>
                    <a:pt x="3341080" y="56623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1254" tIns="57151" rIns="106680" bIns="5715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Información epidemiológica y carga de enfermedad</a:t>
              </a:r>
              <a:endParaRPr lang="es-MX" sz="1400" kern="1200" dirty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377052" y="1713917"/>
              <a:ext cx="3407989" cy="368342"/>
            </a:xfrm>
            <a:custGeom>
              <a:avLst/>
              <a:gdLst>
                <a:gd name="connsiteX0" fmla="*/ 0 w 3341080"/>
                <a:gd name="connsiteY0" fmla="*/ 0 h 566238"/>
                <a:gd name="connsiteX1" fmla="*/ 3057961 w 3341080"/>
                <a:gd name="connsiteY1" fmla="*/ 0 h 566238"/>
                <a:gd name="connsiteX2" fmla="*/ 3341080 w 3341080"/>
                <a:gd name="connsiteY2" fmla="*/ 283119 h 566238"/>
                <a:gd name="connsiteX3" fmla="*/ 3057961 w 3341080"/>
                <a:gd name="connsiteY3" fmla="*/ 566238 h 566238"/>
                <a:gd name="connsiteX4" fmla="*/ 0 w 3341080"/>
                <a:gd name="connsiteY4" fmla="*/ 566238 h 566238"/>
                <a:gd name="connsiteX5" fmla="*/ 0 w 3341080"/>
                <a:gd name="connsiteY5" fmla="*/ 0 h 56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080" h="566238">
                  <a:moveTo>
                    <a:pt x="3341080" y="566237"/>
                  </a:moveTo>
                  <a:lnTo>
                    <a:pt x="283119" y="566237"/>
                  </a:lnTo>
                  <a:lnTo>
                    <a:pt x="0" y="283119"/>
                  </a:lnTo>
                  <a:lnTo>
                    <a:pt x="283119" y="1"/>
                  </a:lnTo>
                  <a:lnTo>
                    <a:pt x="3341080" y="1"/>
                  </a:lnTo>
                  <a:lnTo>
                    <a:pt x="3341080" y="56623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1254" tIns="57150" rIns="106680" bIns="5715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Promoción de la salud y comunicación </a:t>
              </a:r>
              <a:r>
                <a:rPr lang="es-E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educativa</a:t>
              </a:r>
              <a:endParaRPr lang="es-MX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392507" y="2186331"/>
              <a:ext cx="3392533" cy="365885"/>
            </a:xfrm>
            <a:custGeom>
              <a:avLst/>
              <a:gdLst>
                <a:gd name="connsiteX0" fmla="*/ 0 w 3341080"/>
                <a:gd name="connsiteY0" fmla="*/ 0 h 566238"/>
                <a:gd name="connsiteX1" fmla="*/ 3057961 w 3341080"/>
                <a:gd name="connsiteY1" fmla="*/ 0 h 566238"/>
                <a:gd name="connsiteX2" fmla="*/ 3341080 w 3341080"/>
                <a:gd name="connsiteY2" fmla="*/ 283119 h 566238"/>
                <a:gd name="connsiteX3" fmla="*/ 3057961 w 3341080"/>
                <a:gd name="connsiteY3" fmla="*/ 566238 h 566238"/>
                <a:gd name="connsiteX4" fmla="*/ 0 w 3341080"/>
                <a:gd name="connsiteY4" fmla="*/ 566238 h 566238"/>
                <a:gd name="connsiteX5" fmla="*/ 0 w 3341080"/>
                <a:gd name="connsiteY5" fmla="*/ 0 h 56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080" h="566238">
                  <a:moveTo>
                    <a:pt x="3341080" y="566237"/>
                  </a:moveTo>
                  <a:lnTo>
                    <a:pt x="283119" y="566237"/>
                  </a:lnTo>
                  <a:lnTo>
                    <a:pt x="0" y="283119"/>
                  </a:lnTo>
                  <a:lnTo>
                    <a:pt x="283119" y="1"/>
                  </a:lnTo>
                  <a:lnTo>
                    <a:pt x="3341080" y="1"/>
                  </a:lnTo>
                  <a:lnTo>
                    <a:pt x="3341080" y="56623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1254" tIns="57151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kern="1200" dirty="0" smtClean="0"/>
                <a:t>Prevención</a:t>
              </a:r>
              <a:endParaRPr lang="es-MX" sz="1500" kern="1200" dirty="0"/>
            </a:p>
          </p:txBody>
        </p:sp>
        <p:sp>
          <p:nvSpPr>
            <p:cNvPr id="2048" name="2047 Forma libre"/>
            <p:cNvSpPr/>
            <p:nvPr/>
          </p:nvSpPr>
          <p:spPr>
            <a:xfrm>
              <a:off x="370653" y="3192488"/>
              <a:ext cx="3414388" cy="374589"/>
            </a:xfrm>
            <a:custGeom>
              <a:avLst/>
              <a:gdLst>
                <a:gd name="connsiteX0" fmla="*/ 0 w 3341080"/>
                <a:gd name="connsiteY0" fmla="*/ 0 h 566238"/>
                <a:gd name="connsiteX1" fmla="*/ 3057961 w 3341080"/>
                <a:gd name="connsiteY1" fmla="*/ 0 h 566238"/>
                <a:gd name="connsiteX2" fmla="*/ 3341080 w 3341080"/>
                <a:gd name="connsiteY2" fmla="*/ 283119 h 566238"/>
                <a:gd name="connsiteX3" fmla="*/ 3057961 w 3341080"/>
                <a:gd name="connsiteY3" fmla="*/ 566238 h 566238"/>
                <a:gd name="connsiteX4" fmla="*/ 0 w 3341080"/>
                <a:gd name="connsiteY4" fmla="*/ 566238 h 566238"/>
                <a:gd name="connsiteX5" fmla="*/ 0 w 3341080"/>
                <a:gd name="connsiteY5" fmla="*/ 0 h 56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080" h="566238">
                  <a:moveTo>
                    <a:pt x="3341080" y="566237"/>
                  </a:moveTo>
                  <a:lnTo>
                    <a:pt x="283119" y="566237"/>
                  </a:lnTo>
                  <a:lnTo>
                    <a:pt x="0" y="283119"/>
                  </a:lnTo>
                  <a:lnTo>
                    <a:pt x="283119" y="1"/>
                  </a:lnTo>
                  <a:lnTo>
                    <a:pt x="3341080" y="1"/>
                  </a:lnTo>
                  <a:lnTo>
                    <a:pt x="3341080" y="56623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1254" tIns="57151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kern="1200" dirty="0" smtClean="0"/>
                <a:t>Calidad y acceso efectivo</a:t>
              </a:r>
              <a:endParaRPr lang="es-MX" sz="1500" kern="1200" dirty="0"/>
            </a:p>
          </p:txBody>
        </p:sp>
        <p:sp>
          <p:nvSpPr>
            <p:cNvPr id="2051" name="2050 Forma libre"/>
            <p:cNvSpPr/>
            <p:nvPr/>
          </p:nvSpPr>
          <p:spPr>
            <a:xfrm>
              <a:off x="392508" y="4203213"/>
              <a:ext cx="3392534" cy="385769"/>
            </a:xfrm>
            <a:custGeom>
              <a:avLst/>
              <a:gdLst>
                <a:gd name="connsiteX0" fmla="*/ 0 w 3341080"/>
                <a:gd name="connsiteY0" fmla="*/ 0 h 566238"/>
                <a:gd name="connsiteX1" fmla="*/ 3057961 w 3341080"/>
                <a:gd name="connsiteY1" fmla="*/ 0 h 566238"/>
                <a:gd name="connsiteX2" fmla="*/ 3341080 w 3341080"/>
                <a:gd name="connsiteY2" fmla="*/ 283119 h 566238"/>
                <a:gd name="connsiteX3" fmla="*/ 3057961 w 3341080"/>
                <a:gd name="connsiteY3" fmla="*/ 566238 h 566238"/>
                <a:gd name="connsiteX4" fmla="*/ 0 w 3341080"/>
                <a:gd name="connsiteY4" fmla="*/ 566238 h 566238"/>
                <a:gd name="connsiteX5" fmla="*/ 0 w 3341080"/>
                <a:gd name="connsiteY5" fmla="*/ 0 h 56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080" h="566238">
                  <a:moveTo>
                    <a:pt x="3341080" y="566237"/>
                  </a:moveTo>
                  <a:lnTo>
                    <a:pt x="283119" y="566237"/>
                  </a:lnTo>
                  <a:lnTo>
                    <a:pt x="0" y="283119"/>
                  </a:lnTo>
                  <a:lnTo>
                    <a:pt x="283119" y="1"/>
                  </a:lnTo>
                  <a:lnTo>
                    <a:pt x="3341080" y="1"/>
                  </a:lnTo>
                  <a:lnTo>
                    <a:pt x="3341080" y="56623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1254" tIns="57151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kern="1200" dirty="0" smtClean="0"/>
                <a:t>Aspectos legales </a:t>
              </a:r>
              <a:endParaRPr lang="es-MX" sz="1500" kern="1200" dirty="0"/>
            </a:p>
          </p:txBody>
        </p:sp>
        <p:sp>
          <p:nvSpPr>
            <p:cNvPr id="2053" name="2052 Forma libre"/>
            <p:cNvSpPr/>
            <p:nvPr/>
          </p:nvSpPr>
          <p:spPr>
            <a:xfrm>
              <a:off x="442047" y="4742991"/>
              <a:ext cx="3341080" cy="367898"/>
            </a:xfrm>
            <a:custGeom>
              <a:avLst/>
              <a:gdLst>
                <a:gd name="connsiteX0" fmla="*/ 0 w 3341080"/>
                <a:gd name="connsiteY0" fmla="*/ 0 h 566238"/>
                <a:gd name="connsiteX1" fmla="*/ 3057961 w 3341080"/>
                <a:gd name="connsiteY1" fmla="*/ 0 h 566238"/>
                <a:gd name="connsiteX2" fmla="*/ 3341080 w 3341080"/>
                <a:gd name="connsiteY2" fmla="*/ 283119 h 566238"/>
                <a:gd name="connsiteX3" fmla="*/ 3057961 w 3341080"/>
                <a:gd name="connsiteY3" fmla="*/ 566238 h 566238"/>
                <a:gd name="connsiteX4" fmla="*/ 0 w 3341080"/>
                <a:gd name="connsiteY4" fmla="*/ 566238 h 566238"/>
                <a:gd name="connsiteX5" fmla="*/ 0 w 3341080"/>
                <a:gd name="connsiteY5" fmla="*/ 0 h 56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080" h="566238">
                  <a:moveTo>
                    <a:pt x="3341080" y="566237"/>
                  </a:moveTo>
                  <a:lnTo>
                    <a:pt x="283119" y="566237"/>
                  </a:lnTo>
                  <a:lnTo>
                    <a:pt x="0" y="283119"/>
                  </a:lnTo>
                  <a:lnTo>
                    <a:pt x="283119" y="1"/>
                  </a:lnTo>
                  <a:lnTo>
                    <a:pt x="3341080" y="1"/>
                  </a:lnTo>
                  <a:lnTo>
                    <a:pt x="3341080" y="56623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1254" tIns="57151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kern="1200" dirty="0" smtClean="0"/>
                <a:t>Aspectos fiscales</a:t>
              </a:r>
            </a:p>
          </p:txBody>
        </p:sp>
      </p:grpSp>
      <p:sp>
        <p:nvSpPr>
          <p:cNvPr id="21" name="37 Flecha a la derecha con bandas"/>
          <p:cNvSpPr/>
          <p:nvPr/>
        </p:nvSpPr>
        <p:spPr>
          <a:xfrm>
            <a:off x="5364088" y="1925543"/>
            <a:ext cx="504056" cy="2193492"/>
          </a:xfrm>
          <a:prstGeom prst="stripedRightArrow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2" name="38 CuadroTexto"/>
          <p:cNvSpPr txBox="1"/>
          <p:nvPr/>
        </p:nvSpPr>
        <p:spPr>
          <a:xfrm rot="16200000">
            <a:off x="2774192" y="2673857"/>
            <a:ext cx="2655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C0504D"/>
                </a:solidFill>
                <a:cs typeface="Arial" pitchFamily="34" charset="0"/>
              </a:rPr>
              <a:t>Ejes</a:t>
            </a:r>
            <a:endParaRPr lang="es-ES" sz="2000" b="1" dirty="0">
              <a:solidFill>
                <a:srgbClr val="C0504D"/>
              </a:solidFill>
              <a:cs typeface="Arial" pitchFamily="34" charset="0"/>
            </a:endParaRPr>
          </a:p>
        </p:txBody>
      </p:sp>
      <p:sp>
        <p:nvSpPr>
          <p:cNvPr id="23" name="39 Rectángulo"/>
          <p:cNvSpPr/>
          <p:nvPr/>
        </p:nvSpPr>
        <p:spPr>
          <a:xfrm>
            <a:off x="5983499" y="970610"/>
            <a:ext cx="2341619" cy="12035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prstClr val="white"/>
                </a:solidFill>
                <a:cs typeface="Arial" pitchFamily="34" charset="0"/>
              </a:rPr>
              <a:t>Incrementar la conciencia pública e individual sobre la obesidad y su asociación con las ECNT</a:t>
            </a:r>
            <a:endParaRPr lang="es-MX" sz="1600" b="1" dirty="0">
              <a:solidFill>
                <a:prstClr val="white"/>
              </a:solidFill>
            </a:endParaRPr>
          </a:p>
        </p:txBody>
      </p:sp>
      <p:sp>
        <p:nvSpPr>
          <p:cNvPr id="24" name="40 Rectángulo"/>
          <p:cNvSpPr/>
          <p:nvPr/>
        </p:nvSpPr>
        <p:spPr>
          <a:xfrm>
            <a:off x="5966176" y="2775367"/>
            <a:ext cx="2376264" cy="6536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  <a:cs typeface="Arial" pitchFamily="34" charset="0"/>
              </a:rPr>
              <a:t>Orientar el SNS hacia la detección temprana</a:t>
            </a:r>
            <a:endParaRPr lang="es-MX" b="1" dirty="0">
              <a:solidFill>
                <a:prstClr val="white"/>
              </a:solidFill>
            </a:endParaRPr>
          </a:p>
        </p:txBody>
      </p:sp>
      <p:sp>
        <p:nvSpPr>
          <p:cNvPr id="25" name="41 Rectángulo"/>
          <p:cNvSpPr/>
          <p:nvPr/>
        </p:nvSpPr>
        <p:spPr>
          <a:xfrm>
            <a:off x="5992042" y="3857807"/>
            <a:ext cx="2359024" cy="5825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  <a:cs typeface="Arial" pitchFamily="34" charset="0"/>
              </a:rPr>
              <a:t>Resolver y controlar en el primer contacto </a:t>
            </a:r>
            <a:endParaRPr lang="es-MX" b="1" dirty="0">
              <a:solidFill>
                <a:prstClr val="white"/>
              </a:solidFill>
            </a:endParaRPr>
          </a:p>
        </p:txBody>
      </p:sp>
      <p:sp>
        <p:nvSpPr>
          <p:cNvPr id="26" name="42 Rectángulo"/>
          <p:cNvSpPr/>
          <p:nvPr/>
        </p:nvSpPr>
        <p:spPr>
          <a:xfrm>
            <a:off x="5974797" y="4870398"/>
            <a:ext cx="2376269" cy="4308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Estabilizar la incidencia de Obesidad y ECNT</a:t>
            </a:r>
            <a:endParaRPr lang="es-MX" sz="1600" b="1" dirty="0">
              <a:solidFill>
                <a:prstClr val="white"/>
              </a:solidFill>
            </a:endParaRPr>
          </a:p>
        </p:txBody>
      </p:sp>
      <p:grpSp>
        <p:nvGrpSpPr>
          <p:cNvPr id="10" name="43 Grupo"/>
          <p:cNvGrpSpPr/>
          <p:nvPr/>
        </p:nvGrpSpPr>
        <p:grpSpPr>
          <a:xfrm>
            <a:off x="6948264" y="2276872"/>
            <a:ext cx="459601" cy="432048"/>
            <a:chOff x="3177929" y="1181793"/>
            <a:chExt cx="710502" cy="710502"/>
          </a:xfrm>
          <a:solidFill>
            <a:srgbClr val="CC9900"/>
          </a:solidFill>
        </p:grpSpPr>
        <p:sp>
          <p:nvSpPr>
            <p:cNvPr id="28" name="44 Flecha abajo"/>
            <p:cNvSpPr/>
            <p:nvPr/>
          </p:nvSpPr>
          <p:spPr>
            <a:xfrm>
              <a:off x="3177929" y="1181793"/>
              <a:ext cx="710502" cy="710502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28575">
              <a:solidFill>
                <a:schemeClr val="bg1">
                  <a:alpha val="90000"/>
                </a:schemeClr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lecha abajo 4"/>
            <p:cNvSpPr/>
            <p:nvPr/>
          </p:nvSpPr>
          <p:spPr>
            <a:xfrm>
              <a:off x="3337792" y="1181793"/>
              <a:ext cx="390776" cy="5346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2" name="46 Grupo"/>
          <p:cNvGrpSpPr/>
          <p:nvPr/>
        </p:nvGrpSpPr>
        <p:grpSpPr>
          <a:xfrm>
            <a:off x="6945859" y="3479779"/>
            <a:ext cx="454621" cy="309261"/>
            <a:chOff x="3177929" y="1181793"/>
            <a:chExt cx="710502" cy="710502"/>
          </a:xfrm>
          <a:solidFill>
            <a:srgbClr val="CC9900"/>
          </a:solidFill>
        </p:grpSpPr>
        <p:sp>
          <p:nvSpPr>
            <p:cNvPr id="31" name="47 Flecha abajo"/>
            <p:cNvSpPr/>
            <p:nvPr/>
          </p:nvSpPr>
          <p:spPr>
            <a:xfrm>
              <a:off x="3177929" y="1181793"/>
              <a:ext cx="710502" cy="710502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28575">
              <a:solidFill>
                <a:schemeClr val="bg1">
                  <a:alpha val="90000"/>
                </a:schemeClr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lecha abajo 4"/>
            <p:cNvSpPr/>
            <p:nvPr/>
          </p:nvSpPr>
          <p:spPr>
            <a:xfrm>
              <a:off x="3337792" y="1181793"/>
              <a:ext cx="390776" cy="5346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4" name="49 Grupo"/>
          <p:cNvGrpSpPr/>
          <p:nvPr/>
        </p:nvGrpSpPr>
        <p:grpSpPr>
          <a:xfrm>
            <a:off x="6945859" y="4513420"/>
            <a:ext cx="514844" cy="301994"/>
            <a:chOff x="3177929" y="1181793"/>
            <a:chExt cx="710502" cy="710502"/>
          </a:xfrm>
          <a:solidFill>
            <a:srgbClr val="CC9900"/>
          </a:solidFill>
        </p:grpSpPr>
        <p:sp>
          <p:nvSpPr>
            <p:cNvPr id="34" name="50 Flecha abajo"/>
            <p:cNvSpPr/>
            <p:nvPr/>
          </p:nvSpPr>
          <p:spPr>
            <a:xfrm>
              <a:off x="3177929" y="1181793"/>
              <a:ext cx="710502" cy="710502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28575">
              <a:solidFill>
                <a:schemeClr val="bg1">
                  <a:alpha val="90000"/>
                </a:schemeClr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lecha abajo 4"/>
            <p:cNvSpPr/>
            <p:nvPr/>
          </p:nvSpPr>
          <p:spPr>
            <a:xfrm>
              <a:off x="3337792" y="1181793"/>
              <a:ext cx="390776" cy="5346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aphicFrame>
        <p:nvGraphicFramePr>
          <p:cNvPr id="36" name="2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9026163"/>
              </p:ext>
            </p:extLst>
          </p:nvPr>
        </p:nvGraphicFramePr>
        <p:xfrm>
          <a:off x="4283968" y="976463"/>
          <a:ext cx="1080120" cy="39382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6064"/>
                <a:gridCol w="504056"/>
              </a:tblGrid>
              <a:tr h="3938228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INTERSECTORIALIDAD</a:t>
                      </a:r>
                    </a:p>
                    <a:p>
                      <a:pPr algn="ctr"/>
                      <a:r>
                        <a:rPr lang="es-MX" sz="170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CORRESPONSABILIDAD</a:t>
                      </a:r>
                    </a:p>
                    <a:p>
                      <a:pPr algn="ctr"/>
                      <a:r>
                        <a:rPr lang="es-MX" sz="170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EVALUACIÓN</a:t>
                      </a:r>
                      <a:r>
                        <a:rPr lang="es-MX" sz="17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 Y RENDICIÓN DE CUENTAS</a:t>
                      </a:r>
                      <a:endParaRPr lang="es-MX" sz="17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vert="vert27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7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vert="vert27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37 Flecha a la derecha con bandas"/>
          <p:cNvSpPr/>
          <p:nvPr/>
        </p:nvSpPr>
        <p:spPr>
          <a:xfrm rot="5400000">
            <a:off x="4318245" y="3241507"/>
            <a:ext cx="603057" cy="4497467"/>
          </a:xfrm>
          <a:prstGeom prst="stripedRightArrow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5949280"/>
            <a:ext cx="737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Consejo  Nacional para la Prevención y Control de Enfermedades Crónicas No Transmisibles</a:t>
            </a:r>
            <a:endParaRPr lang="es-MX" sz="24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84F8-4F65-42EF-BBCD-30F1BDE9403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37 Grupo"/>
          <p:cNvGrpSpPr/>
          <p:nvPr/>
        </p:nvGrpSpPr>
        <p:grpSpPr>
          <a:xfrm>
            <a:off x="248342" y="705636"/>
            <a:ext cx="3496927" cy="441363"/>
            <a:chOff x="968682" y="-33581"/>
            <a:chExt cx="3282848" cy="484723"/>
          </a:xfrm>
        </p:grpSpPr>
        <p:sp>
          <p:nvSpPr>
            <p:cNvPr id="39" name="38 Pentágono"/>
            <p:cNvSpPr/>
            <p:nvPr/>
          </p:nvSpPr>
          <p:spPr>
            <a:xfrm rot="10800000">
              <a:off x="968682" y="-33581"/>
              <a:ext cx="3282848" cy="449432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Pentágono 4"/>
            <p:cNvSpPr/>
            <p:nvPr/>
          </p:nvSpPr>
          <p:spPr>
            <a:xfrm rot="21600000">
              <a:off x="1051080" y="1710"/>
              <a:ext cx="3170490" cy="449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272" tIns="68580" rIns="128016" bIns="68580" numCol="1" spcCol="1270" anchor="ctr" anchorCtr="0">
              <a:noAutofit/>
            </a:bodyPr>
            <a:lstStyle/>
            <a:p>
              <a:pPr lvl="0" algn="l" defTabSz="8001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latin typeface="Calibri" pitchFamily="34" charset="0"/>
                  <a:cs typeface="Arial" pitchFamily="34" charset="0"/>
                </a:rPr>
                <a:t>Salud pública </a:t>
              </a:r>
              <a:endParaRPr lang="es-MX" sz="1800" b="1" kern="1200" dirty="0">
                <a:latin typeface="Calibri" pitchFamily="34" charset="0"/>
              </a:endParaRPr>
            </a:p>
          </p:txBody>
        </p:sp>
      </p:grpSp>
      <p:sp>
        <p:nvSpPr>
          <p:cNvPr id="58" name="57 Elipse"/>
          <p:cNvSpPr/>
          <p:nvPr/>
        </p:nvSpPr>
        <p:spPr>
          <a:xfrm>
            <a:off x="693" y="685334"/>
            <a:ext cx="505430" cy="51141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58 Elipse"/>
          <p:cNvSpPr/>
          <p:nvPr/>
        </p:nvSpPr>
        <p:spPr>
          <a:xfrm>
            <a:off x="0" y="3675385"/>
            <a:ext cx="505430" cy="51141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59 Elipse"/>
          <p:cNvSpPr/>
          <p:nvPr/>
        </p:nvSpPr>
        <p:spPr>
          <a:xfrm>
            <a:off x="24868" y="2612890"/>
            <a:ext cx="505430" cy="51141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55" name="2054 CuadroTexto"/>
          <p:cNvSpPr txBox="1"/>
          <p:nvPr/>
        </p:nvSpPr>
        <p:spPr>
          <a:xfrm>
            <a:off x="107608" y="6853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1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2057" name="2056 CuadroTexto"/>
          <p:cNvSpPr txBox="1"/>
          <p:nvPr/>
        </p:nvSpPr>
        <p:spPr>
          <a:xfrm>
            <a:off x="107504" y="26369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2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2058" name="2057 CuadroTexto"/>
          <p:cNvSpPr txBox="1"/>
          <p:nvPr/>
        </p:nvSpPr>
        <p:spPr>
          <a:xfrm>
            <a:off x="107504" y="36874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3</a:t>
            </a:r>
            <a:endParaRPr lang="es-MX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4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elara\Desktop\SFS\LOGOS\logoSALUD_ho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4941"/>
            <a:ext cx="1906853" cy="653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93" t="39003" r="29962" b="17437"/>
          <a:stretch/>
        </p:blipFill>
        <p:spPr bwMode="auto">
          <a:xfrm>
            <a:off x="2339752" y="1538471"/>
            <a:ext cx="4777802" cy="49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2810743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Cruzada Nacional Contra el Hambre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7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elara\Desktop\SFS\LOGOS\logoSALUD_ho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4941"/>
            <a:ext cx="1906853" cy="653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93" t="39003" r="29962" b="17437"/>
          <a:stretch/>
        </p:blipFill>
        <p:spPr bwMode="auto">
          <a:xfrm>
            <a:off x="2339752" y="1538471"/>
            <a:ext cx="4777802" cy="49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42910" y="1857364"/>
            <a:ext cx="7500990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+mj-lt"/>
              <a:buAutoNum type="arabicPeriod"/>
              <a:tabLst>
                <a:tab pos="536575" algn="l"/>
              </a:tabLst>
            </a:pPr>
            <a:r>
              <a:rPr lang="es-ES" altLang="ja-JP" sz="18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Contexto de la problemática. 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  <a:tabLst>
                <a:tab pos="536575" algn="l"/>
              </a:tabLst>
            </a:pPr>
            <a:endParaRPr lang="es-ES" altLang="ja-JP" sz="1800" b="1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+mj-lt"/>
              <a:buAutoNum type="arabicPeriod"/>
              <a:tabLst>
                <a:tab pos="536575" algn="l"/>
              </a:tabLst>
            </a:pPr>
            <a:r>
              <a:rPr lang="es-ES" altLang="ja-JP" sz="18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Estrategia Nacional para la Prevención y el Control del Sobrepeso, la Obesidad y la Diabetes.</a:t>
            </a:r>
            <a:endParaRPr lang="es-ES" altLang="ja-JP" sz="1800" b="1" dirty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536575" algn="l"/>
              </a:tabLst>
            </a:pPr>
            <a:endParaRPr lang="es-MX" altLang="ja-JP" sz="1800" b="1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536575" algn="l"/>
              </a:tabLst>
            </a:pPr>
            <a:r>
              <a:rPr lang="es-MX" altLang="ja-JP" sz="18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Cruzada Nacional Contra el Hambre.</a:t>
            </a:r>
            <a:endParaRPr lang="es-MX" altLang="ja-JP" sz="1800" b="1" dirty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536575" algn="l"/>
              </a:tabLst>
            </a:pPr>
            <a:endParaRPr lang="es-MX" altLang="ja-JP" sz="1800" b="1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536575" algn="l"/>
              </a:tabLst>
            </a:pPr>
            <a:r>
              <a:rPr lang="es-ES" altLang="ja-JP" sz="18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Temas prioritarios de atención en salud alimentaria y actividad física.</a:t>
            </a: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536575" algn="l"/>
              </a:tabLst>
            </a:pPr>
            <a:endParaRPr lang="es-ES" altLang="ja-JP" sz="1800" b="1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536575" algn="l"/>
              </a:tabLst>
            </a:pPr>
            <a:r>
              <a:rPr lang="es-ES" altLang="ja-JP" sz="18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Taller de preguntas.</a:t>
            </a: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536575" algn="l"/>
              </a:tabLst>
            </a:pPr>
            <a:endParaRPr lang="es-ES" altLang="ja-JP" sz="1800" b="1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536575" algn="l"/>
              </a:tabLst>
            </a:pPr>
            <a:r>
              <a:rPr lang="es-ES" altLang="ja-JP" sz="1800" b="1" dirty="0" smtClean="0">
                <a:latin typeface="Arial Narrow" pitchFamily="34" charset="0"/>
                <a:cs typeface="Times New Roman" pitchFamily="18" charset="0"/>
              </a:rPr>
              <a:t>Recursos para desarrollo de temas prioritarios.</a:t>
            </a:r>
            <a:endParaRPr lang="es-ES" altLang="ja-JP" sz="1800" b="1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36" t="29025" r="34976" b="67373"/>
          <a:stretch/>
        </p:blipFill>
        <p:spPr bwMode="auto">
          <a:xfrm>
            <a:off x="2195736" y="717257"/>
            <a:ext cx="3485476" cy="26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3 Título"/>
          <p:cNvSpPr txBox="1">
            <a:spLocks/>
          </p:cNvSpPr>
          <p:nvPr/>
        </p:nvSpPr>
        <p:spPr>
          <a:xfrm>
            <a:off x="3347864" y="346646"/>
            <a:ext cx="874440" cy="3706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 smtClean="0">
                <a:solidFill>
                  <a:srgbClr val="C0504D">
                    <a:lumMod val="50000"/>
                  </a:srgbClr>
                </a:solidFill>
                <a:latin typeface="Arial Narrow" pitchFamily="34" charset="0"/>
              </a:rPr>
              <a:t>Índice</a:t>
            </a:r>
            <a:endParaRPr lang="es-MX" sz="2000" b="1" dirty="0">
              <a:solidFill>
                <a:srgbClr val="C0504D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8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196752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 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 smtClean="0"/>
              <a:t>Estrategia </a:t>
            </a:r>
            <a:r>
              <a:rPr lang="es-MX" sz="2000" dirty="0"/>
              <a:t>de inclusión y bienestar </a:t>
            </a:r>
            <a:r>
              <a:rPr lang="es-MX" sz="2000" dirty="0" smtClean="0"/>
              <a:t>social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 smtClean="0"/>
              <a:t>Se </a:t>
            </a:r>
            <a:r>
              <a:rPr lang="es-MX" sz="2000" dirty="0"/>
              <a:t>implementará a partir de un proceso participativo de amplio </a:t>
            </a:r>
            <a:r>
              <a:rPr lang="es-MX" sz="2000" dirty="0" smtClean="0"/>
              <a:t>alcance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000" dirty="0" smtClean="0"/>
          </a:p>
          <a:p>
            <a:pPr algn="just"/>
            <a:r>
              <a:rPr lang="es-MX" sz="2000" b="1" dirty="0" smtClean="0"/>
              <a:t>Propósito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Conjuntar </a:t>
            </a:r>
            <a:r>
              <a:rPr lang="es-MX" sz="2000" dirty="0"/>
              <a:t>esfuerzos y recursos de la Federación, las entidades federativas y los </a:t>
            </a:r>
            <a:r>
              <a:rPr lang="es-MX" sz="2000" b="1" i="1" dirty="0"/>
              <a:t>municipios,</a:t>
            </a:r>
            <a:r>
              <a:rPr lang="es-MX" sz="2000" dirty="0"/>
              <a:t> así como de los sectores público, social y privado y de organismos e instituciones  internacionales, para el cumplimiento de </a:t>
            </a:r>
            <a:r>
              <a:rPr lang="es-MX" sz="2000" dirty="0" smtClean="0"/>
              <a:t>los objetivos.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Para lograr ese propósito, es necesario contar con  mecanismos que permitan, desde una perspectiva ciudadana, coadyuvar en la ejecución y dar seguimiento a la acciones que se emprendan en los tres órdenes de gobierno para erradicar el hambre.</a:t>
            </a:r>
          </a:p>
          <a:p>
            <a:pPr algn="just"/>
            <a:endParaRPr lang="es-MX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334397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 y propósito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4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33439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1033435410"/>
              </p:ext>
            </p:extLst>
          </p:nvPr>
        </p:nvGraphicFramePr>
        <p:xfrm>
          <a:off x="755576" y="1809328"/>
          <a:ext cx="813690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55576" y="1412776"/>
            <a:ext cx="621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De los 5 objetivos de la cruzada, tres están vinculados con salud: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5731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elara\Desktop\SFS\LOGOS\logoSALUD_ho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4941"/>
            <a:ext cx="1906853" cy="653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93" t="39003" r="29962" b="17437"/>
          <a:stretch/>
        </p:blipFill>
        <p:spPr bwMode="auto">
          <a:xfrm>
            <a:off x="2339752" y="1538471"/>
            <a:ext cx="4777802" cy="49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2810743"/>
          </a:xfrm>
        </p:spPr>
        <p:txBody>
          <a:bodyPr>
            <a:normAutofit/>
          </a:bodyPr>
          <a:lstStyle/>
          <a:p>
            <a:r>
              <a:rPr lang="es-ES" altLang="ja-JP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Temas prioritarios de atención en salud alimentaria y actividad física </a:t>
            </a:r>
            <a:br>
              <a:rPr lang="es-ES" altLang="ja-JP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endParaRPr lang="es-MX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7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334397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alimentaria y Actividad física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19666" y="1196752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b="1" dirty="0" smtClean="0"/>
              <a:t>Población objetivo</a:t>
            </a:r>
          </a:p>
          <a:p>
            <a:endParaRPr lang="es-MX" sz="2200" b="1" dirty="0" smtClean="0"/>
          </a:p>
          <a:p>
            <a:pPr lvl="0" indent="441325">
              <a:buFont typeface="Wingdings" pitchFamily="2" charset="2"/>
              <a:buChar char="Ø"/>
            </a:pPr>
            <a:r>
              <a:rPr lang="es-MX" sz="2200" dirty="0" smtClean="0"/>
              <a:t>Población en general</a:t>
            </a:r>
          </a:p>
          <a:p>
            <a:pPr lvl="0" indent="441325">
              <a:buFont typeface="Wingdings" pitchFamily="2" charset="2"/>
              <a:buChar char="Ø"/>
            </a:pPr>
            <a:endParaRPr lang="es-MX" sz="2200" dirty="0" smtClean="0"/>
          </a:p>
          <a:p>
            <a:pPr lvl="0" indent="441325">
              <a:buFont typeface="Wingdings" pitchFamily="2" charset="2"/>
              <a:buChar char="Ø"/>
            </a:pPr>
            <a:r>
              <a:rPr lang="es-MX" sz="2200" dirty="0" smtClean="0"/>
              <a:t>Principalmente:</a:t>
            </a:r>
          </a:p>
          <a:p>
            <a:pPr lvl="1" indent="441325">
              <a:buFont typeface="Wingdings" pitchFamily="2" charset="2"/>
              <a:buChar char="Ø"/>
            </a:pPr>
            <a:r>
              <a:rPr lang="es-MX" sz="2200" dirty="0" smtClean="0"/>
              <a:t>Población infantil con desnutrición u obesidad</a:t>
            </a:r>
          </a:p>
          <a:p>
            <a:pPr lvl="1" indent="441325">
              <a:buFont typeface="Wingdings" pitchFamily="2" charset="2"/>
              <a:buChar char="Ø"/>
            </a:pPr>
            <a:r>
              <a:rPr lang="es-MX" sz="2200" dirty="0" smtClean="0"/>
              <a:t>Mujeres en periodo de embarazo y lactancia</a:t>
            </a:r>
            <a:endParaRPr lang="es-MX" sz="2200" b="1" dirty="0" smtClean="0"/>
          </a:p>
          <a:p>
            <a:pPr lvl="1" indent="441325">
              <a:buFont typeface="Wingdings" pitchFamily="2" charset="2"/>
              <a:buChar char="Ø"/>
            </a:pPr>
            <a:r>
              <a:rPr lang="es-MX" sz="2200" dirty="0" smtClean="0"/>
              <a:t>Adolescentes</a:t>
            </a:r>
          </a:p>
          <a:p>
            <a:pPr lvl="1" indent="441325">
              <a:buFont typeface="Wingdings" pitchFamily="2" charset="2"/>
              <a:buChar char="Ø"/>
            </a:pPr>
            <a:r>
              <a:rPr lang="es-MX" sz="2200" dirty="0" smtClean="0"/>
              <a:t>Familias vulnerables y en desamparo</a:t>
            </a:r>
            <a:endParaRPr lang="es-MX" sz="2200" b="1" dirty="0" smtClean="0"/>
          </a:p>
          <a:p>
            <a:pPr lvl="0"/>
            <a:endParaRPr lang="es-MX" sz="2200" b="1" dirty="0" smtClean="0"/>
          </a:p>
          <a:p>
            <a:pPr lvl="0"/>
            <a:r>
              <a:rPr lang="es-MX" sz="2200" b="1" dirty="0" smtClean="0"/>
              <a:t>Necesidad</a:t>
            </a:r>
          </a:p>
          <a:p>
            <a:pPr lvl="0"/>
            <a:endParaRPr lang="es-MX" sz="2200" b="1" dirty="0" smtClean="0"/>
          </a:p>
          <a:p>
            <a:pPr lvl="0" indent="441325">
              <a:buFont typeface="Wingdings" pitchFamily="2" charset="2"/>
              <a:buChar char="Ø"/>
            </a:pPr>
            <a:r>
              <a:rPr lang="es-MX" sz="2200" dirty="0" smtClean="0"/>
              <a:t>Capacitación a Promotores de Salud en todas las jurisdicciones </a:t>
            </a:r>
          </a:p>
          <a:p>
            <a:pPr lvl="0" indent="441325">
              <a:buFont typeface="Wingdings" pitchFamily="2" charset="2"/>
              <a:buChar char="Ø"/>
            </a:pPr>
            <a:r>
              <a:rPr lang="es-MX" sz="2200" dirty="0" smtClean="0"/>
              <a:t>Talleres y pláticas de capacitación a la comunidad en los temas prioritarios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34012"/>
            <a:ext cx="6535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a abordar en pláticas/talleres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596" y="1214422"/>
          <a:ext cx="821537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27437">
                <a:tc>
                  <a:txBody>
                    <a:bodyPr/>
                    <a:lstStyle/>
                    <a:p>
                      <a:r>
                        <a:rPr lang="es-MX" dirty="0" smtClean="0"/>
                        <a:t>Tema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18592">
                <a:tc>
                  <a:txBody>
                    <a:bodyPr/>
                    <a:lstStyle/>
                    <a:p>
                      <a:r>
                        <a:rPr lang="es-MX" dirty="0" smtClean="0"/>
                        <a:t>Alimentación Correcta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Prevención de la Desnutrición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Prevención del Sb,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Ob</a:t>
                      </a:r>
                      <a:r>
                        <a:rPr lang="es-MX" baseline="0" dirty="0" smtClean="0"/>
                        <a:t> y DM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Privilegiar el complejo cereal-leguminosa</a:t>
                      </a:r>
                      <a:endParaRPr lang="es-MX" dirty="0"/>
                    </a:p>
                  </a:txBody>
                  <a:tcPr/>
                </a:tc>
              </a:tr>
              <a:tr h="327437">
                <a:tc>
                  <a:txBody>
                    <a:bodyPr/>
                    <a:lstStyle/>
                    <a:p>
                      <a:r>
                        <a:rPr lang="es-MX" dirty="0" smtClean="0"/>
                        <a:t>Alimentación en el embarazo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73015">
                <a:tc>
                  <a:txBody>
                    <a:bodyPr/>
                    <a:lstStyle/>
                    <a:p>
                      <a:r>
                        <a:rPr lang="es-MX" dirty="0" smtClean="0"/>
                        <a:t>Alimentación en menores de 2 años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Lactancia materna</a:t>
                      </a:r>
                      <a:r>
                        <a:rPr lang="es-MX" baseline="0" dirty="0" smtClean="0"/>
                        <a:t> exclusiva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Alimentación complementaria correcta</a:t>
                      </a:r>
                      <a:endParaRPr lang="es-MX" dirty="0"/>
                    </a:p>
                  </a:txBody>
                  <a:tcPr/>
                </a:tc>
              </a:tr>
              <a:tr h="327437">
                <a:tc>
                  <a:txBody>
                    <a:bodyPr/>
                    <a:lstStyle/>
                    <a:p>
                      <a:r>
                        <a:rPr lang="es-MX" dirty="0" smtClean="0"/>
                        <a:t>Crecimiento</a:t>
                      </a:r>
                      <a:r>
                        <a:rPr lang="es-MX" baseline="0" dirty="0" smtClean="0"/>
                        <a:t> y Desarrollo de 0 a 5 años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73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Alimentación  de niños y adolescentes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064170">
                <a:tc>
                  <a:txBody>
                    <a:bodyPr/>
                    <a:lstStyle/>
                    <a:p>
                      <a:r>
                        <a:rPr lang="es-MX" dirty="0" smtClean="0"/>
                        <a:t>Micronutrimentos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Vitamina 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Hierro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Yodo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Calcio</a:t>
                      </a:r>
                      <a:endParaRPr lang="es-MX" dirty="0"/>
                    </a:p>
                  </a:txBody>
                  <a:tcPr/>
                </a:tc>
              </a:tr>
              <a:tr h="327437">
                <a:tc>
                  <a:txBody>
                    <a:bodyPr/>
                    <a:lstStyle/>
                    <a:p>
                      <a:r>
                        <a:rPr lang="es-MX" dirty="0" smtClean="0"/>
                        <a:t>Actividad física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27437">
                <a:tc>
                  <a:txBody>
                    <a:bodyPr/>
                    <a:lstStyle/>
                    <a:p>
                      <a:r>
                        <a:rPr lang="es-MX" dirty="0" smtClean="0"/>
                        <a:t>Higiene de los alimentos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elara\Desktop\SFS\LOGOS\logoSALUD_ho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4941"/>
            <a:ext cx="1906853" cy="653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93" t="39003" r="29962" b="17437"/>
          <a:stretch/>
        </p:blipFill>
        <p:spPr bwMode="auto">
          <a:xfrm>
            <a:off x="2339752" y="1538471"/>
            <a:ext cx="4777802" cy="49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685800" y="1986409"/>
            <a:ext cx="7772400" cy="281074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36575" algn="l"/>
              </a:tabLst>
            </a:pPr>
            <a:r>
              <a:rPr lang="es-ES" altLang="ja-JP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Recursos para desarrollo de temas prioritarios.</a:t>
            </a:r>
            <a:endParaRPr lang="es-ES" altLang="ja-JP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7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214438"/>
            <a:ext cx="8296275" cy="523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Título"/>
          <p:cNvSpPr txBox="1">
            <a:spLocks/>
          </p:cNvSpPr>
          <p:nvPr/>
        </p:nvSpPr>
        <p:spPr bwMode="auto">
          <a:xfrm>
            <a:off x="251520" y="144016"/>
            <a:ext cx="7978080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Conceptos de unificación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071546"/>
            <a:ext cx="8496944" cy="648072"/>
          </a:xfrm>
        </p:spPr>
        <p:txBody>
          <a:bodyPr/>
          <a:lstStyle/>
          <a:p>
            <a:pPr marL="0" lvl="0" indent="0" algn="just" fontAlgn="base">
              <a:spcAft>
                <a:spcPct val="0"/>
              </a:spcAft>
              <a:buClr>
                <a:srgbClr val="667559"/>
              </a:buClr>
              <a:buNone/>
              <a:defRPr/>
            </a:pPr>
            <a:r>
              <a:rPr lang="es-ES" sz="1400" kern="0" dirty="0" smtClean="0">
                <a:solidFill>
                  <a:srgbClr val="000000"/>
                </a:solidFill>
                <a:ea typeface="ＭＳ Ｐゴシック" charset="0"/>
              </a:rPr>
              <a:t>Planear y diseñar los temas de orientación alimentaria contemplados en base a los documentos y bibliografía disponible en el Disco de la DGPS</a:t>
            </a:r>
            <a:endParaRPr lang="es-ES" sz="1400" kern="0" dirty="0">
              <a:solidFill>
                <a:srgbClr val="000000"/>
              </a:solidFill>
              <a:ea typeface="ＭＳ Ｐゴシック" charset="0"/>
            </a:endParaRPr>
          </a:p>
          <a:p>
            <a:endParaRPr lang="es-ES" sz="1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33265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 Educativo y de Información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95536" y="1628800"/>
          <a:ext cx="8568952" cy="5047488"/>
        </p:xfrm>
        <a:graphic>
          <a:graphicData uri="http://schemas.openxmlformats.org/drawingml/2006/table">
            <a:tbl>
              <a:tblPr/>
              <a:tblGrid>
                <a:gridCol w="2808312"/>
                <a:gridCol w="5760640"/>
              </a:tblGrid>
              <a:tr h="20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1260" algn="ctr"/>
                          <a:tab pos="1748155" algn="l"/>
                        </a:tabLst>
                      </a:pPr>
                      <a:r>
                        <a:rPr lang="es-MX" sz="1200" b="0" dirty="0" smtClean="0">
                          <a:latin typeface="Calibri"/>
                          <a:ea typeface="Arial Unicode MS"/>
                          <a:cs typeface="Arial Unicode MS"/>
                        </a:rPr>
                        <a:t>	Tema	</a:t>
                      </a:r>
                      <a:endParaRPr lang="es-MX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1260" algn="ctr"/>
                          <a:tab pos="1748155" algn="l"/>
                        </a:tabLst>
                      </a:pPr>
                      <a:r>
                        <a:rPr lang="es-MX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Recurso informativo</a:t>
                      </a:r>
                      <a:r>
                        <a:rPr lang="es-MX" sz="12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propuesto</a:t>
                      </a:r>
                      <a:endParaRPr lang="es-MX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MX" sz="1200" b="0" dirty="0" smtClean="0">
                          <a:latin typeface="Calibri"/>
                          <a:ea typeface="Arial Unicode MS"/>
                          <a:cs typeface="Arial Unicode MS"/>
                        </a:rPr>
                        <a:t>Alimentación correcta </a:t>
                      </a: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0" dirty="0" smtClean="0">
                          <a:latin typeface="Times New Roman"/>
                          <a:ea typeface="Arial Unicode MS"/>
                          <a:cs typeface="Times New Roman"/>
                        </a:rPr>
                        <a:t>NOM-043-SSA2-2012. Promoción y educación para la salud en</a:t>
                      </a: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 materia alimentaria.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Acuerdo Nacional para la Salud alimentaria.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Material educativo DGPS. (folletos, carteles, videos, guías, etcétera).</a:t>
                      </a:r>
                      <a:endParaRPr lang="es-MX" sz="1200" b="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MX" sz="1200" b="0" dirty="0" smtClean="0">
                          <a:latin typeface="Calibri"/>
                          <a:ea typeface="Arial Unicode MS"/>
                          <a:cs typeface="Arial Unicode MS"/>
                        </a:rPr>
                        <a:t>Alimentación en el embarazo</a:t>
                      </a:r>
                      <a:endParaRPr lang="es-MX" sz="12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dirty="0" smtClean="0">
                          <a:latin typeface="Times New Roman"/>
                          <a:ea typeface="Arial Unicode MS"/>
                          <a:cs typeface="Times New Roman"/>
                        </a:rPr>
                        <a:t>NOM-043-SSA2-2012. Promoción y educación para la salud en</a:t>
                      </a: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 materia alimentaria.</a:t>
                      </a:r>
                      <a:endParaRPr lang="es-MX" sz="12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pt-BR" sz="1200" b="0" dirty="0" smtClean="0">
                          <a:latin typeface="Calibri"/>
                          <a:ea typeface="Arial Unicode MS"/>
                          <a:cs typeface="Arial Unicode MS"/>
                        </a:rPr>
                        <a:t>Micronutrimentos: vitamina a, </a:t>
                      </a:r>
                      <a:r>
                        <a:rPr lang="pt-BR" sz="1200" b="0" dirty="0" err="1" smtClean="0">
                          <a:latin typeface="Calibri"/>
                          <a:ea typeface="Arial Unicode MS"/>
                          <a:cs typeface="Arial Unicode MS"/>
                        </a:rPr>
                        <a:t>hierro</a:t>
                      </a:r>
                      <a:r>
                        <a:rPr lang="pt-BR" sz="1200" b="0" dirty="0" smtClean="0">
                          <a:latin typeface="Calibri"/>
                          <a:ea typeface="Arial Unicode MS"/>
                          <a:cs typeface="Arial Unicode MS"/>
                        </a:rPr>
                        <a:t>, </a:t>
                      </a:r>
                      <a:r>
                        <a:rPr lang="pt-BR" sz="1200" b="0" dirty="0" err="1" smtClean="0">
                          <a:latin typeface="Calibri"/>
                          <a:ea typeface="Arial Unicode MS"/>
                          <a:cs typeface="Arial Unicode MS"/>
                        </a:rPr>
                        <a:t>yodo</a:t>
                      </a:r>
                      <a:r>
                        <a:rPr lang="pt-BR" sz="1200" b="0" dirty="0" smtClean="0">
                          <a:latin typeface="Calibri"/>
                          <a:ea typeface="Arial Unicode MS"/>
                          <a:cs typeface="Arial Unicode MS"/>
                        </a:rPr>
                        <a:t>, </a:t>
                      </a:r>
                      <a:r>
                        <a:rPr lang="pt-BR" sz="1200" b="0" dirty="0" err="1" smtClean="0">
                          <a:latin typeface="Calibri"/>
                          <a:ea typeface="Arial Unicode MS"/>
                          <a:cs typeface="Arial Unicode MS"/>
                        </a:rPr>
                        <a:t>calcio</a:t>
                      </a:r>
                      <a:endParaRPr lang="es-MX" sz="12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dirty="0" smtClean="0">
                          <a:latin typeface="Times New Roman"/>
                          <a:ea typeface="Arial Unicode MS"/>
                          <a:cs typeface="Times New Roman"/>
                        </a:rPr>
                        <a:t>NOM-043-SSA2-2012. Promoción y educación para la salud en</a:t>
                      </a: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 materia alimentaria.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MX" sz="1200" b="0" dirty="0" smtClean="0">
                          <a:latin typeface="Times New Roman"/>
                          <a:ea typeface="Arial Unicode MS"/>
                          <a:cs typeface="Times New Roman"/>
                        </a:rPr>
                        <a:t>La alimentación del lactante y niño</a:t>
                      </a: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 pequeño 2010. OMS.</a:t>
                      </a:r>
                      <a:endParaRPr lang="es-MX" sz="12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MX" sz="1200" b="0" dirty="0" smtClean="0">
                          <a:latin typeface="Calibri"/>
                          <a:ea typeface="Arial Unicode MS"/>
                          <a:cs typeface="Arial Unicode MS"/>
                        </a:rPr>
                        <a:t>Alimentación en menores de 2 años (lactancia materna exclusiva y alimentación complementaria)</a:t>
                      </a:r>
                      <a:endParaRPr lang="es-MX" sz="12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dirty="0" smtClean="0">
                          <a:latin typeface="Times New Roman"/>
                          <a:ea typeface="Arial Unicode MS"/>
                          <a:cs typeface="Times New Roman"/>
                        </a:rPr>
                        <a:t>NOM-043-SSA2-2012. Promoción y educación para la salud en</a:t>
                      </a: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 materia alimentaria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MX" sz="1200" b="0" dirty="0" smtClean="0">
                          <a:latin typeface="Times New Roman"/>
                          <a:ea typeface="Arial Unicode MS"/>
                          <a:cs typeface="Times New Roman"/>
                        </a:rPr>
                        <a:t>La alimentación del lactante y niño</a:t>
                      </a: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 pequeño 2010. OMS.</a:t>
                      </a:r>
                      <a:endParaRPr lang="es-MX" sz="1200" b="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MX" sz="1200" b="0" dirty="0" smtClean="0">
                          <a:latin typeface="Calibri"/>
                          <a:ea typeface="Arial Unicode MS"/>
                          <a:cs typeface="Arial Unicode MS"/>
                        </a:rPr>
                        <a:t>Higiene de los alimentos</a:t>
                      </a:r>
                      <a:endParaRPr lang="es-MX" sz="12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dirty="0" smtClean="0">
                          <a:latin typeface="Times New Roman"/>
                          <a:ea typeface="Arial Unicode MS"/>
                          <a:cs typeface="Times New Roman"/>
                        </a:rPr>
                        <a:t>NOM-043-SSA2-2012. Promoción y educación para la salud en</a:t>
                      </a: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 materia alimentaria.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Manual para expendedores para la preparación de alimentos y bebidas.</a:t>
                      </a:r>
                      <a:endParaRPr lang="es-MX" sz="12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MX" sz="1200" b="0" dirty="0" smtClean="0">
                          <a:latin typeface="Calibri"/>
                          <a:ea typeface="Arial Unicode MS"/>
                          <a:cs typeface="Arial Unicode MS"/>
                        </a:rPr>
                        <a:t>Alimentación de niños y adolescentes</a:t>
                      </a:r>
                      <a:endParaRPr lang="es-MX" sz="12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dirty="0" smtClean="0">
                          <a:latin typeface="Times New Roman"/>
                          <a:ea typeface="Arial Unicode MS"/>
                          <a:cs typeface="Times New Roman"/>
                        </a:rPr>
                        <a:t>NOM-043-SSA2-2012. Promoción y educación para la salud en</a:t>
                      </a: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 materia alimentaria.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Lineamientos para el expendio o distribución de alimentos y bebidas en los establecimientos de consumo escolar.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Manual para toda la familia. Como preparar un refrigerio escolar.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Guías de actividad física en preescolar, primaria y secundaria.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Programa de acción en el Contexto Escolar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Recomendaciones para la promoción de alimentos y bebidas no alcohólicas para niños. OMS.</a:t>
                      </a:r>
                      <a:endParaRPr lang="es-MX" sz="12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Actividad física</a:t>
                      </a: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Recomendaciones Mundiales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para la Actividad Física. OMS 2010.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Guías de actividad física en preescolar, primaria y secundaria.</a:t>
                      </a: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Crecimiento y desarrollo de 0 a 5 años. </a:t>
                      </a: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dirty="0" smtClean="0">
                          <a:latin typeface="Times New Roman"/>
                          <a:ea typeface="Arial Unicode MS"/>
                          <a:cs typeface="Times New Roman"/>
                        </a:rPr>
                        <a:t>NOM-043-SSA2-2012. Promoción y educación para la salud en</a:t>
                      </a: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 materia alimentaria.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s-MX" sz="1200" b="0" dirty="0" smtClean="0">
                          <a:latin typeface="Times New Roman"/>
                          <a:ea typeface="Arial Unicode MS"/>
                          <a:cs typeface="Times New Roman"/>
                        </a:rPr>
                        <a:t>La alimentación del lactante y niño</a:t>
                      </a:r>
                      <a:r>
                        <a:rPr lang="es-MX" sz="1200" b="0" baseline="0" dirty="0" smtClean="0">
                          <a:latin typeface="Times New Roman"/>
                          <a:ea typeface="Arial Unicode MS"/>
                          <a:cs typeface="Times New Roman"/>
                        </a:rPr>
                        <a:t> pequeño 2010. OMS.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latin typeface="Calibri"/>
                        <a:ea typeface="Arial Unicode MS"/>
                        <a:cs typeface="Arial Unicode MS"/>
                      </a:endParaRPr>
                    </a:p>
                  </a:txBody>
                  <a:tcPr marL="64357" marR="6435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70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elara\Desktop\SFS\LOGOS\logoSALUD_ho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4941"/>
            <a:ext cx="1906853" cy="653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93" t="39003" r="29962" b="17437"/>
          <a:stretch/>
        </p:blipFill>
        <p:spPr bwMode="auto">
          <a:xfrm>
            <a:off x="2339752" y="1538471"/>
            <a:ext cx="4777802" cy="49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685800" y="1986409"/>
            <a:ext cx="7772400" cy="281074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36575" algn="l"/>
              </a:tabLst>
            </a:pPr>
            <a:r>
              <a:rPr lang="es-ES" altLang="ja-JP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Taller de preguntas.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14414" y="3786190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Salud alimentaria. </a:t>
            </a:r>
          </a:p>
          <a:p>
            <a:pPr algn="ctr"/>
            <a:r>
              <a:rPr lang="es-ES" sz="2400" dirty="0" smtClean="0"/>
              <a:t>Hacer frente a los temas prioritarios en nutrición</a:t>
            </a:r>
            <a:endParaRPr lang="es-MX" sz="2400" dirty="0"/>
          </a:p>
        </p:txBody>
      </p:sp>
    </p:spTree>
    <p:extLst>
      <p:ext uri="{BB962C8B-B14F-4D97-AF65-F5344CB8AC3E}">
        <p14:creationId xmlns="" xmlns:p14="http://schemas.microsoft.com/office/powerpoint/2010/main" val="36837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836712"/>
            <a:ext cx="9122456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4514" y="6453336"/>
            <a:ext cx="9122456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69292" y="116632"/>
            <a:ext cx="4330700" cy="7778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Preguntas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1063072"/>
            <a:ext cx="81439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/>
              <a:t>Taller: </a:t>
            </a:r>
            <a:r>
              <a:rPr lang="es-ES" sz="2000" b="1" dirty="0" smtClean="0"/>
              <a:t>Alimentación </a:t>
            </a:r>
            <a:r>
              <a:rPr lang="es-MX" sz="2000" b="1" dirty="0"/>
              <a:t>en condiciones de mala nutrición: Desnutrición, sobrepeso, obesidad y diabetes.</a:t>
            </a:r>
            <a:endParaRPr lang="es-MX" sz="2000" dirty="0" smtClean="0"/>
          </a:p>
          <a:p>
            <a:r>
              <a:rPr lang="es-ES_tradnl" sz="1600" dirty="0" smtClean="0"/>
              <a:t> </a:t>
            </a:r>
            <a:endParaRPr lang="es-MX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_tradnl" sz="2000" dirty="0" smtClean="0"/>
              <a:t>¿Qué problemática </a:t>
            </a:r>
            <a:r>
              <a:rPr lang="es-MX" sz="2000" dirty="0" smtClean="0"/>
              <a:t>por condiciones </a:t>
            </a:r>
            <a:r>
              <a:rPr lang="es-MX" sz="2000" dirty="0"/>
              <a:t>de mala nutrición</a:t>
            </a:r>
            <a:r>
              <a:rPr lang="es-ES_tradnl" sz="2000" dirty="0" smtClean="0"/>
              <a:t> identifican en sus municipios? </a:t>
            </a:r>
          </a:p>
          <a:p>
            <a:pPr marL="457200" lvl="0" indent="-457200">
              <a:buFont typeface="+mj-lt"/>
              <a:buAutoNum type="arabicPeriod"/>
            </a:pPr>
            <a:endParaRPr lang="es-ES_tradnl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_tradnl" sz="2000" dirty="0" smtClean="0"/>
              <a:t>¿Cómo se vinculan los programas federales para darles respuesta?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endParaRPr lang="es-MX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_tradnl" sz="2000" dirty="0" smtClean="0"/>
              <a:t>¿En los municipios se tienen identificados grupos focales de riesgo para brindarles orientación alimentaria? 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endParaRPr lang="es-MX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_tradnl" sz="2000" dirty="0" smtClean="0"/>
              <a:t>¿En las escuelas, unidades de salud y comunidades se cuenta con recursos humanos y recursos materiales para brindar la orientación alimentaria?</a:t>
            </a:r>
          </a:p>
          <a:p>
            <a:pPr marL="457200" lvl="0" indent="-457200">
              <a:buFont typeface="+mj-lt"/>
              <a:buAutoNum type="arabicPeriod"/>
            </a:pPr>
            <a:endParaRPr lang="es-MX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_tradnl" sz="2000" dirty="0" smtClean="0"/>
              <a:t>¿Qué fallas se identifican y qué se ha hecho para atender la falta de acciones para brindar orientación alimentaria a la población? 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endParaRPr lang="es-MX" sz="2000" dirty="0" smtClean="0"/>
          </a:p>
          <a:p>
            <a:pPr marL="285750" indent="-285750" algn="just">
              <a:buSzPct val="118000"/>
              <a:buFont typeface="Arial" pitchFamily="34" charset="0"/>
              <a:buChar char="•"/>
            </a:pPr>
            <a:endParaRPr lang="es-MX" sz="16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4842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elara\Desktop\SFS\LOGOS\logoSALUD_ho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4941"/>
            <a:ext cx="1906853" cy="653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93" t="39003" r="29962" b="17437"/>
          <a:stretch/>
        </p:blipFill>
        <p:spPr bwMode="auto">
          <a:xfrm>
            <a:off x="2339752" y="1538471"/>
            <a:ext cx="4777802" cy="49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685800" y="1986409"/>
            <a:ext cx="7772400" cy="2810743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Contexto de la problemática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907-108C-4F94-97BE-85454CA2ABC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7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331929"/>
            <a:ext cx="8229600" cy="4525963"/>
          </a:xfrm>
        </p:spPr>
        <p:txBody>
          <a:bodyPr/>
          <a:lstStyle/>
          <a:p>
            <a:pPr marL="457200" indent="-457200">
              <a:buAutoNum type="arabicPeriod" startAt="6"/>
            </a:pPr>
            <a:r>
              <a:rPr lang="es-ES_tradnl" sz="2000" dirty="0" smtClean="0"/>
              <a:t>Factores que han obstaculizado las acciones (en caso de que se hayan realizado).</a:t>
            </a:r>
            <a:endParaRPr lang="es-MX" sz="2000" dirty="0" smtClean="0"/>
          </a:p>
          <a:p>
            <a:pPr marL="457200" indent="-457200">
              <a:buAutoNum type="arabicPeriod" startAt="6"/>
            </a:pPr>
            <a:endParaRPr lang="es-MX" sz="2000" dirty="0" smtClean="0"/>
          </a:p>
          <a:p>
            <a:pPr marL="457200" indent="-457200">
              <a:buAutoNum type="arabicPeriod" startAt="6"/>
            </a:pPr>
            <a:r>
              <a:rPr lang="es-ES_tradnl" sz="2000" dirty="0" smtClean="0"/>
              <a:t>¿Qué acciones se deben poner en marcha para lograr mayor cobertura de la orientación alimentaria?</a:t>
            </a:r>
            <a:endParaRPr lang="es-MX" sz="2000" dirty="0" smtClean="0"/>
          </a:p>
          <a:p>
            <a:pPr marL="457200" indent="-457200">
              <a:buAutoNum type="arabicPeriod" startAt="6"/>
            </a:pPr>
            <a:endParaRPr lang="es-MX" sz="2000" dirty="0" smtClean="0"/>
          </a:p>
          <a:p>
            <a:pPr marL="457200" indent="-457200">
              <a:buAutoNum type="arabicPeriod" startAt="6"/>
            </a:pPr>
            <a:r>
              <a:rPr lang="es-ES_tradnl" sz="2000" dirty="0" smtClean="0"/>
              <a:t>¿Qué propuestas sugieren para lograr el apego de la población a las recomendaciones de la orientación alimentaria? </a:t>
            </a:r>
            <a:endParaRPr lang="es-MX" sz="2000" dirty="0" smtClean="0"/>
          </a:p>
          <a:p>
            <a:pPr marL="457200" indent="-457200">
              <a:buAutoNum type="arabicPeriod" startAt="6"/>
            </a:pPr>
            <a:endParaRPr lang="es-MX" sz="2000" dirty="0" smtClean="0"/>
          </a:p>
          <a:p>
            <a:pPr marL="457200" indent="-457200">
              <a:buAutoNum type="arabicPeriod" startAt="6"/>
            </a:pPr>
            <a:r>
              <a:rPr lang="es-ES_tradnl" sz="2000" dirty="0" smtClean="0"/>
              <a:t>¿Cómo fortalecer la colaboración Municipio, Estado y Secretaria de Salud para llevar a cabo las acciones de los programas Federales?</a:t>
            </a:r>
            <a:endParaRPr lang="es-MX" sz="2000" dirty="0" smtClean="0"/>
          </a:p>
          <a:p>
            <a:pPr marL="457200" indent="-457200">
              <a:buAutoNum type="arabicPeriod" startAt="6"/>
            </a:pPr>
            <a:endParaRPr lang="es-MX" sz="2000" dirty="0" smtClean="0"/>
          </a:p>
          <a:p>
            <a:pPr marL="457200" indent="-457200">
              <a:buAutoNum type="arabicPeriod" startAt="6"/>
            </a:pPr>
            <a:r>
              <a:rPr lang="es-ES_tradnl" sz="2000" dirty="0" smtClean="0"/>
              <a:t>¿Cómo favorecer la participación/colaboración de la comunidad necesitada en estos programas?</a:t>
            </a:r>
            <a:endParaRPr lang="es-MX" sz="2000" dirty="0" smtClean="0"/>
          </a:p>
          <a:p>
            <a:endParaRPr lang="es-MX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69292" y="116632"/>
            <a:ext cx="4330700" cy="7778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Preguntas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MX" sz="2800" u="sng" dirty="0" smtClean="0"/>
          </a:p>
          <a:p>
            <a:pPr algn="ctr">
              <a:buNone/>
            </a:pPr>
            <a:r>
              <a:rPr lang="es-MX" sz="2800" u="sng" dirty="0" smtClean="0"/>
              <a:t>LNCA. Fabiola López Guerrero</a:t>
            </a:r>
          </a:p>
          <a:p>
            <a:pPr algn="ctr">
              <a:buNone/>
            </a:pPr>
            <a:r>
              <a:rPr lang="es-MX" sz="2400" dirty="0" smtClean="0"/>
              <a:t> </a:t>
            </a:r>
            <a:br>
              <a:rPr lang="es-MX" sz="2400" dirty="0" smtClean="0"/>
            </a:br>
            <a:r>
              <a:rPr lang="es-MX" sz="2400" b="1" dirty="0" smtClean="0"/>
              <a:t>Dirección General de Promoción de la Salud</a:t>
            </a:r>
            <a:br>
              <a:rPr lang="es-MX" sz="2400" b="1" dirty="0" smtClean="0"/>
            </a:br>
            <a:r>
              <a:rPr lang="es-MX" sz="2400" dirty="0" smtClean="0"/>
              <a:t>Secretaría </a:t>
            </a:r>
            <a:r>
              <a:rPr lang="es-MX" sz="2400" dirty="0" smtClean="0"/>
              <a:t>de Salud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 smtClean="0"/>
          </a:p>
          <a:p>
            <a:pPr algn="ctr">
              <a:buNone/>
            </a:pP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dirty="0" smtClean="0">
                <a:hlinkClick r:id="rId2"/>
              </a:rPr>
              <a:t>fabiola.lopezg@salud.gob.mx</a:t>
            </a:r>
            <a:r>
              <a:rPr lang="es-MX" dirty="0" smtClean="0"/>
              <a:t> </a:t>
            </a:r>
            <a:endParaRPr lang="es-MX" b="1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4" name="Picture 3" descr="C:\Users\aelara\Desktop\SFS\LOGOS\logoSALUD_ho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4941"/>
            <a:ext cx="1906853" cy="653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939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5817840" cy="720080"/>
          </a:xfrm>
        </p:spPr>
        <p:txBody>
          <a:bodyPr/>
          <a:lstStyle/>
          <a:p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Dimensión </a:t>
            </a: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mundial del problema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387696"/>
            <a:ext cx="8678768" cy="5184576"/>
          </a:xfrm>
        </p:spPr>
        <p:txBody>
          <a:bodyPr/>
          <a:lstStyle/>
          <a:p>
            <a:pPr algn="just"/>
            <a:r>
              <a:rPr lang="es-MX" sz="2000" dirty="0" smtClean="0"/>
              <a:t>En el mundo existe una doble carga de enfermedad causada por la </a:t>
            </a:r>
            <a:r>
              <a:rPr lang="es-MX" sz="2000" b="1" dirty="0" smtClean="0"/>
              <a:t>desnutrición y el sobrepeso</a:t>
            </a:r>
            <a:r>
              <a:rPr lang="es-MX" sz="2000" dirty="0" smtClean="0"/>
              <a:t>, que dificulta la supervivencia y tiene graves problemas para la salud.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El </a:t>
            </a:r>
            <a:r>
              <a:rPr lang="es-MX" sz="2000" b="1" dirty="0" smtClean="0"/>
              <a:t>retraso del crecimiento por desnutrición </a:t>
            </a:r>
            <a:r>
              <a:rPr lang="es-MX" sz="2000" dirty="0" smtClean="0"/>
              <a:t>en menores de 5 años en las Américas en 2011 </a:t>
            </a:r>
            <a:r>
              <a:rPr lang="es-MX" sz="2000" b="1" dirty="0" smtClean="0"/>
              <a:t>tuvo una prevalencia de aproximadamente 15%</a:t>
            </a:r>
            <a:r>
              <a:rPr lang="es-MX" sz="2000" dirty="0" smtClean="0"/>
              <a:t>, mientras que a nivel mundial es del 26%.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b="1" dirty="0" smtClean="0"/>
              <a:t>36 millones (63%) de las muertes en el mundo </a:t>
            </a:r>
            <a:r>
              <a:rPr lang="es-MX" sz="2000" dirty="0" smtClean="0"/>
              <a:t>en 2008 </a:t>
            </a:r>
            <a:r>
              <a:rPr lang="es-MX" sz="2000" b="1" dirty="0" smtClean="0"/>
              <a:t>se debieron a Enfermedades Crónicas no Transmisibles </a:t>
            </a:r>
            <a:r>
              <a:rPr lang="es-MX" sz="2000" dirty="0" smtClean="0"/>
              <a:t>(ECNT)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Se prevé que la cifra anual de muertes por ECNT alcance 55 millones para el 2030, 44% de las muertes en personas de menos de 70 años están vinculadas a ECNT </a:t>
            </a:r>
          </a:p>
          <a:p>
            <a:pPr algn="just"/>
            <a:endParaRPr lang="es-MX" sz="14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6608385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i="1" dirty="0" smtClean="0"/>
              <a:t>Organización Mundial de la Salud. Estadísticas Sanitarias Mundiales 2013. WHO. </a:t>
            </a:r>
            <a:r>
              <a:rPr lang="es-MX" sz="1200" dirty="0" err="1" smtClean="0"/>
              <a:t>Switzerland</a:t>
            </a:r>
            <a:r>
              <a:rPr lang="es-MX" sz="1200" dirty="0" smtClean="0"/>
              <a:t>, 2013.</a:t>
            </a:r>
            <a:endParaRPr lang="es-MX" sz="12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9947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8329642" cy="4572000"/>
          </a:xfrm>
        </p:spPr>
        <p:txBody>
          <a:bodyPr/>
          <a:lstStyle/>
          <a:p>
            <a:pPr algn="just"/>
            <a:r>
              <a:rPr lang="es-MX" sz="2000" b="1" dirty="0" smtClean="0"/>
              <a:t>Una de cada diez personas en el mundo padece diabetes</a:t>
            </a:r>
            <a:r>
              <a:rPr lang="es-MX" sz="2000" dirty="0" smtClean="0"/>
              <a:t>,  aumentando el riesgo de desarrollar enfermedad cardiaca,  insuficiencia renal, deficiencia visual, ceguera y amputación de extremidades inferiores. En América un 11% de personas padecen diabetes.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Los factores de riesgo identificados son el exceso de peso, glucosa y colesterol elevados, tensión arterial alta, sedentarismo y alimentación incorrecta.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b="1" dirty="0" smtClean="0"/>
              <a:t>Cada año mueren en el mundo más de 2.8 millones de personas debido al sobrepeso y la obesidad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b="1" dirty="0" smtClean="0"/>
              <a:t>La prevalencia de obesidad </a:t>
            </a:r>
            <a:r>
              <a:rPr lang="es-MX" sz="2000" dirty="0" smtClean="0"/>
              <a:t>(IMC &gt;30 Kg/m</a:t>
            </a:r>
            <a:r>
              <a:rPr lang="es-MX" sz="2000" baseline="30000" dirty="0" smtClean="0"/>
              <a:t>2</a:t>
            </a:r>
            <a:r>
              <a:rPr lang="es-MX" sz="2000" dirty="0" smtClean="0"/>
              <a:t>) </a:t>
            </a:r>
            <a:r>
              <a:rPr lang="es-MX" sz="2000" b="1" dirty="0" smtClean="0"/>
              <a:t>se ha triplicado </a:t>
            </a:r>
            <a:r>
              <a:rPr lang="es-MX" sz="2000" dirty="0" smtClean="0"/>
              <a:t>tanto en hombres como mujeres, con mayor prevalencia en la Región de las Américas (sobrepeso 62%, obesidad 26%)</a:t>
            </a:r>
          </a:p>
          <a:p>
            <a:endParaRPr lang="es-MX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1520" y="332656"/>
            <a:ext cx="581784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Dimensión mundial del problema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6608385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i="1" dirty="0" smtClean="0"/>
              <a:t>Organización Mundial de la Salud. Estadísticas Sanitarias Mundiales 2013. WHO. </a:t>
            </a:r>
            <a:r>
              <a:rPr lang="es-MX" sz="1200" dirty="0" err="1" smtClean="0"/>
              <a:t>Switzerland</a:t>
            </a:r>
            <a:r>
              <a:rPr lang="es-MX" sz="1200" dirty="0" smtClean="0"/>
              <a:t>, 2013.</a:t>
            </a:r>
            <a:endParaRPr lang="es-MX" sz="1200" i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764704"/>
            <a:ext cx="8746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</a:rPr>
              <a:t>La obesidad constituye un importante factor de riesgo para la población ya que se encuentra relacionado con padecimientos tales como la diabetes, misma que ha </a:t>
            </a:r>
            <a:r>
              <a:rPr lang="es-MX" sz="1600" dirty="0">
                <a:solidFill>
                  <a:prstClr val="black"/>
                </a:solidFill>
              </a:rPr>
              <a:t>sido la </a:t>
            </a:r>
            <a:r>
              <a:rPr lang="es-MX" sz="1600" b="1" dirty="0">
                <a:solidFill>
                  <a:prstClr val="black"/>
                </a:solidFill>
              </a:rPr>
              <a:t>principal causa de mortalidad </a:t>
            </a:r>
            <a:r>
              <a:rPr lang="es-MX" sz="1600" dirty="0">
                <a:solidFill>
                  <a:prstClr val="black"/>
                </a:solidFill>
              </a:rPr>
              <a:t>en los países de la OCDE en años recientes. </a:t>
            </a:r>
            <a:endParaRPr lang="es-MX" sz="16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MX" sz="1600" dirty="0">
              <a:solidFill>
                <a:prstClr val="black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</a:rPr>
              <a:t>Acorde con la última información disponible, México </a:t>
            </a:r>
            <a:r>
              <a:rPr lang="es-MX" sz="1600" dirty="0">
                <a:solidFill>
                  <a:prstClr val="black"/>
                </a:solidFill>
              </a:rPr>
              <a:t>es el </a:t>
            </a:r>
            <a:r>
              <a:rPr lang="es-MX" sz="1600" dirty="0" smtClean="0">
                <a:solidFill>
                  <a:prstClr val="black"/>
                </a:solidFill>
              </a:rPr>
              <a:t>segundo país </a:t>
            </a:r>
            <a:r>
              <a:rPr lang="es-MX" sz="1600" dirty="0">
                <a:solidFill>
                  <a:prstClr val="black"/>
                </a:solidFill>
              </a:rPr>
              <a:t>de la OCDE con </a:t>
            </a:r>
            <a:r>
              <a:rPr lang="es-MX" sz="1600" dirty="0" smtClean="0">
                <a:solidFill>
                  <a:prstClr val="black"/>
                </a:solidFill>
              </a:rPr>
              <a:t>mayor obesidad: </a:t>
            </a:r>
            <a:r>
              <a:rPr lang="es-MX" sz="1600" b="1" dirty="0" smtClean="0">
                <a:solidFill>
                  <a:prstClr val="black"/>
                </a:solidFill>
              </a:rPr>
              <a:t>30%</a:t>
            </a:r>
            <a:r>
              <a:rPr lang="es-MX" sz="1600" dirty="0" smtClean="0">
                <a:solidFill>
                  <a:prstClr val="black"/>
                </a:solidFill>
              </a:rPr>
              <a:t> de su población. </a:t>
            </a:r>
            <a:r>
              <a:rPr lang="es-MX" sz="1600" dirty="0">
                <a:solidFill>
                  <a:prstClr val="black"/>
                </a:solidFill>
              </a:rPr>
              <a:t>El promedio de </a:t>
            </a:r>
            <a:r>
              <a:rPr lang="es-MX" sz="1600" dirty="0" smtClean="0">
                <a:solidFill>
                  <a:prstClr val="black"/>
                </a:solidFill>
              </a:rPr>
              <a:t>los países de la OCDE en este rubro es de </a:t>
            </a:r>
            <a:r>
              <a:rPr lang="es-MX" sz="1600" b="1" dirty="0" smtClean="0">
                <a:solidFill>
                  <a:prstClr val="black"/>
                </a:solidFill>
              </a:rPr>
              <a:t>22.2%</a:t>
            </a:r>
            <a:r>
              <a:rPr lang="es-MX" sz="1600" dirty="0" smtClean="0">
                <a:solidFill>
                  <a:prstClr val="black"/>
                </a:solidFill>
              </a:rPr>
              <a:t>. </a:t>
            </a:r>
            <a:endParaRPr lang="es-MX" sz="16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6392361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u="sng" dirty="0">
                <a:solidFill>
                  <a:prstClr val="black"/>
                </a:solidFill>
                <a:latin typeface="Arial Narrow" pitchFamily="34" charset="0"/>
              </a:rPr>
              <a:t>Fuente</a:t>
            </a:r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: OCDE (2012).</a:t>
            </a: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6274254"/>
              </p:ext>
            </p:extLst>
          </p:nvPr>
        </p:nvGraphicFramePr>
        <p:xfrm>
          <a:off x="108518" y="2348880"/>
          <a:ext cx="9036496" cy="418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ctángulo"/>
          <p:cNvSpPr/>
          <p:nvPr/>
        </p:nvSpPr>
        <p:spPr>
          <a:xfrm>
            <a:off x="179512" y="116632"/>
            <a:ext cx="5855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Dimensión mundial del problema</a:t>
            </a:r>
          </a:p>
        </p:txBody>
      </p:sp>
    </p:spTree>
    <p:extLst>
      <p:ext uri="{BB962C8B-B14F-4D97-AF65-F5344CB8AC3E}">
        <p14:creationId xmlns="" xmlns:p14="http://schemas.microsoft.com/office/powerpoint/2010/main" val="25350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58525076"/>
              </p:ext>
            </p:extLst>
          </p:nvPr>
        </p:nvGraphicFramePr>
        <p:xfrm>
          <a:off x="539552" y="1844824"/>
          <a:ext cx="8229600" cy="472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179512" y="332656"/>
            <a:ext cx="5855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Dimensión mundial del problema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07704" y="141277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 smtClean="0"/>
              <a:t>Obesidad infant</a:t>
            </a:r>
            <a:r>
              <a:rPr lang="es-MX" b="1" dirty="0" smtClean="0"/>
              <a:t>il a nivel mundial. OCDE 2012</a:t>
            </a:r>
            <a:endParaRPr lang="es-MX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1298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968" y="341784"/>
            <a:ext cx="5180112" cy="710952"/>
          </a:xfrm>
        </p:spPr>
        <p:txBody>
          <a:bodyPr/>
          <a:lstStyle/>
          <a:p>
            <a:pPr algn="l"/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Dimensión en México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251520" y="1052736"/>
            <a:ext cx="8642350" cy="2785616"/>
            <a:chOff x="251520" y="1052736"/>
            <a:chExt cx="8642350" cy="2785616"/>
          </a:xfrm>
        </p:grpSpPr>
        <p:sp>
          <p:nvSpPr>
            <p:cNvPr id="6" name="5 Rectángulo"/>
            <p:cNvSpPr/>
            <p:nvPr/>
          </p:nvSpPr>
          <p:spPr>
            <a:xfrm>
              <a:off x="251520" y="1052736"/>
              <a:ext cx="85689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 smtClean="0"/>
                <a:t> Prevalencias de </a:t>
              </a:r>
              <a:r>
                <a:rPr lang="es-MX" sz="1400" b="1" dirty="0" smtClean="0">
                  <a:solidFill>
                    <a:srgbClr val="FF0000"/>
                  </a:solidFill>
                </a:rPr>
                <a:t>sobrepeso y obesidad en niños</a:t>
              </a:r>
              <a:r>
                <a:rPr lang="es-MX" sz="1400" b="1" dirty="0" smtClean="0"/>
                <a:t>. Encuesta Nacional de Salud y Nutrición 2012</a:t>
              </a:r>
            </a:p>
            <a:p>
              <a:pPr algn="just"/>
              <a:endParaRPr lang="es-MX" sz="1400" b="1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251520" y="1340767"/>
              <a:ext cx="8642350" cy="2497585"/>
              <a:chOff x="251520" y="1340767"/>
              <a:chExt cx="8642350" cy="2497585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251520" y="1340767"/>
                <a:ext cx="8642350" cy="2497585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9" name="8 Rectángulo"/>
              <p:cNvSpPr/>
              <p:nvPr/>
            </p:nvSpPr>
            <p:spPr>
              <a:xfrm>
                <a:off x="6372200" y="3356992"/>
                <a:ext cx="2520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MX" sz="1200" b="1" dirty="0" smtClean="0">
                    <a:solidFill>
                      <a:srgbClr val="FF0000"/>
                    </a:solidFill>
                  </a:rPr>
                  <a:t>34.4% de niños y niñas de 5 a 11 años tienen  sobrepeso u obesidad</a:t>
                </a:r>
                <a:endParaRPr lang="es-MX" sz="12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1 Rectángulo"/>
              <p:cNvSpPr/>
              <p:nvPr/>
            </p:nvSpPr>
            <p:spPr>
              <a:xfrm>
                <a:off x="7956376" y="1484784"/>
                <a:ext cx="792088" cy="17281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MX"/>
              </a:p>
            </p:txBody>
          </p:sp>
        </p:grpSp>
      </p:grpSp>
      <p:grpSp>
        <p:nvGrpSpPr>
          <p:cNvPr id="15" name="14 Grupo"/>
          <p:cNvGrpSpPr/>
          <p:nvPr/>
        </p:nvGrpSpPr>
        <p:grpSpPr>
          <a:xfrm>
            <a:off x="251520" y="4005064"/>
            <a:ext cx="8642350" cy="2664296"/>
            <a:chOff x="251520" y="4005064"/>
            <a:chExt cx="8642350" cy="266429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251520" y="4292873"/>
              <a:ext cx="8642350" cy="2376487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" name="3 CuadroTexto"/>
            <p:cNvSpPr txBox="1">
              <a:spLocks noChangeArrowheads="1"/>
            </p:cNvSpPr>
            <p:nvPr/>
          </p:nvSpPr>
          <p:spPr bwMode="auto">
            <a:xfrm>
              <a:off x="1043608" y="4005064"/>
              <a:ext cx="75612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400" b="1" dirty="0"/>
                <a:t>Prevalencia </a:t>
              </a:r>
              <a:r>
                <a:rPr lang="es-MX" sz="1400" b="1" dirty="0">
                  <a:solidFill>
                    <a:srgbClr val="FF0000"/>
                  </a:solidFill>
                </a:rPr>
                <a:t>sobrepeso y obesidad en adolescentes</a:t>
              </a:r>
              <a:r>
                <a:rPr lang="es-MX" sz="1400" b="1" dirty="0"/>
                <a:t>. ENSANUT 2012</a:t>
              </a:r>
            </a:p>
          </p:txBody>
        </p:sp>
        <p:sp>
          <p:nvSpPr>
            <p:cNvPr id="13" name="1 Rectángulo"/>
            <p:cNvSpPr/>
            <p:nvPr/>
          </p:nvSpPr>
          <p:spPr>
            <a:xfrm>
              <a:off x="7452320" y="4365104"/>
              <a:ext cx="1152128" cy="17281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MX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6156176" y="6239053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FF0000"/>
                </a:solidFill>
              </a:rPr>
              <a:t>35% de adolescentes de 12-19 años en ambos sexos presentan sobrepeso u obesidad</a:t>
            </a:r>
            <a:r>
              <a:rPr lang="es-MX" sz="1200" dirty="0" smtClean="0">
                <a:solidFill>
                  <a:srgbClr val="FF0000"/>
                </a:solidFill>
              </a:rPr>
              <a:t>. </a:t>
            </a:r>
            <a:endParaRPr lang="es-MX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1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11968" y="341784"/>
            <a:ext cx="5180112" cy="7109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Dimensión en México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34" y="142873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Prevalencias de </a:t>
            </a:r>
            <a:r>
              <a:rPr lang="es-MX" b="1" dirty="0" smtClean="0">
                <a:solidFill>
                  <a:srgbClr val="FF0000"/>
                </a:solidFill>
              </a:rPr>
              <a:t>sobrepeso y obesidad en adultos</a:t>
            </a:r>
            <a:r>
              <a:rPr lang="es-MX" b="1" dirty="0" smtClean="0"/>
              <a:t>. Encuesta Nacional de Salud y Nutrición 2012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786446" y="5429264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FF0000"/>
                </a:solidFill>
              </a:rPr>
              <a:t>71.2% de hombres y mujeres mayores de 20 años sufren sobrepeso u obesidad.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7602737" cy="326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cretaria de Sal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just">
          <a:defRPr sz="1200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</TotalTime>
  <Words>2032</Words>
  <Application>Microsoft Office PowerPoint</Application>
  <PresentationFormat>Presentación en pantalla (4:3)</PresentationFormat>
  <Paragraphs>317</Paragraphs>
  <Slides>31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Secretaria de Salud</vt:lpstr>
      <vt:lpstr>1_Tema de Office</vt:lpstr>
      <vt:lpstr>Tema de Office</vt:lpstr>
      <vt:lpstr>3_Tema de Office</vt:lpstr>
      <vt:lpstr>4_Tema de Office</vt:lpstr>
      <vt:lpstr>Diapositiva 1</vt:lpstr>
      <vt:lpstr>Diapositiva 2</vt:lpstr>
      <vt:lpstr>Contexto de la problemática</vt:lpstr>
      <vt:lpstr>Dimensión mundial del problema</vt:lpstr>
      <vt:lpstr>Diapositiva 5</vt:lpstr>
      <vt:lpstr>Diapositiva 6</vt:lpstr>
      <vt:lpstr>Diapositiva 7</vt:lpstr>
      <vt:lpstr>Dimensión en México</vt:lpstr>
      <vt:lpstr>Diapositiva 9</vt:lpstr>
      <vt:lpstr>Diapositiva 10</vt:lpstr>
      <vt:lpstr>Diapositiva 11</vt:lpstr>
      <vt:lpstr> Obesidad y pobreza</vt:lpstr>
      <vt:lpstr> Obesidad y pobreza</vt:lpstr>
      <vt:lpstr>Estrategia Nacional para la Prevención y el Control del Sobrepeso, la Obesidad y la Diabetes</vt:lpstr>
      <vt:lpstr>Estrategia Nacional para la Prevención y el Control del Sobrepeso, la Obesidad y la Diabetes </vt:lpstr>
      <vt:lpstr>Diapositiva 16</vt:lpstr>
      <vt:lpstr>Diapositiva 17</vt:lpstr>
      <vt:lpstr>Diapositiva 18</vt:lpstr>
      <vt:lpstr>Cruzada Nacional Contra el Hambre</vt:lpstr>
      <vt:lpstr>Diapositiva 20</vt:lpstr>
      <vt:lpstr>Diapositiva 21</vt:lpstr>
      <vt:lpstr>Temas prioritarios de atención en salud alimentaria y actividad física  </vt:lpstr>
      <vt:lpstr>Diapositiva 23</vt:lpstr>
      <vt:lpstr>Diapositiva 24</vt:lpstr>
      <vt:lpstr>Recursos para desarrollo de temas prioritarios.</vt:lpstr>
      <vt:lpstr>Diapositiva 26</vt:lpstr>
      <vt:lpstr>Diapositiva 27</vt:lpstr>
      <vt:lpstr>Taller de preguntas.</vt:lpstr>
      <vt:lpstr>Preguntas</vt:lpstr>
      <vt:lpstr>Diapositiva 30</vt:lpstr>
      <vt:lpstr>Diapositiva 31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310-PaolaP</dc:creator>
  <cp:lastModifiedBy>fabiola.lopezg</cp:lastModifiedBy>
  <cp:revision>362</cp:revision>
  <cp:lastPrinted>2013-07-11T19:15:10Z</cp:lastPrinted>
  <dcterms:created xsi:type="dcterms:W3CDTF">2013-01-14T16:31:35Z</dcterms:created>
  <dcterms:modified xsi:type="dcterms:W3CDTF">2013-08-08T22:01:18Z</dcterms:modified>
</cp:coreProperties>
</file>